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oboto Thin"/>
      <p:regular r:id="rId29"/>
      <p:bold r:id="rId30"/>
      <p:italic r:id="rId31"/>
      <p:boldItalic r:id="rId32"/>
    </p:embeddedFont>
    <p:embeddedFont>
      <p:font typeface="Roboto"/>
      <p:regular r:id="rId33"/>
      <p:bold r:id="rId34"/>
      <p:italic r:id="rId35"/>
      <p:boldItalic r:id="rId36"/>
    </p:embeddedFont>
    <p:embeddedFont>
      <p:font typeface="Roboto Medium"/>
      <p:regular r:id="rId37"/>
      <p:bold r:id="rId38"/>
      <p:italic r:id="rId39"/>
      <p:boldItalic r:id="rId40"/>
    </p:embeddedFont>
    <p:embeddedFont>
      <p:font typeface="Average"/>
      <p:regular r:id="rId41"/>
    </p:embeddedFont>
    <p:embeddedFont>
      <p:font typeface="Oswald"/>
      <p:regular r:id="rId42"/>
      <p:bold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edium-boldItalic.fntdata"/><Relationship Id="rId20" Type="http://schemas.openxmlformats.org/officeDocument/2006/relationships/slide" Target="slides/slide15.xml"/><Relationship Id="rId42" Type="http://schemas.openxmlformats.org/officeDocument/2006/relationships/font" Target="fonts/Oswald-regular.fntdata"/><Relationship Id="rId41" Type="http://schemas.openxmlformats.org/officeDocument/2006/relationships/font" Target="fonts/Average-regular.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Oswald-bold.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Thin-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Thin-italic.fntdata"/><Relationship Id="rId30" Type="http://schemas.openxmlformats.org/officeDocument/2006/relationships/font" Target="fonts/RobotoThin-bold.fntdata"/><Relationship Id="rId11" Type="http://schemas.openxmlformats.org/officeDocument/2006/relationships/slide" Target="slides/slide6.xml"/><Relationship Id="rId33" Type="http://schemas.openxmlformats.org/officeDocument/2006/relationships/font" Target="fonts/Roboto-regular.fntdata"/><Relationship Id="rId10" Type="http://schemas.openxmlformats.org/officeDocument/2006/relationships/slide" Target="slides/slide5.xml"/><Relationship Id="rId32" Type="http://schemas.openxmlformats.org/officeDocument/2006/relationships/font" Target="fonts/RobotoThin-boldItalic.fntdata"/><Relationship Id="rId13" Type="http://schemas.openxmlformats.org/officeDocument/2006/relationships/slide" Target="slides/slide8.xml"/><Relationship Id="rId35" Type="http://schemas.openxmlformats.org/officeDocument/2006/relationships/font" Target="fonts/Roboto-italic.fntdata"/><Relationship Id="rId12" Type="http://schemas.openxmlformats.org/officeDocument/2006/relationships/slide" Target="slides/slide7.xml"/><Relationship Id="rId34" Type="http://schemas.openxmlformats.org/officeDocument/2006/relationships/font" Target="fonts/Roboto-bold.fntdata"/><Relationship Id="rId15" Type="http://schemas.openxmlformats.org/officeDocument/2006/relationships/slide" Target="slides/slide10.xml"/><Relationship Id="rId37" Type="http://schemas.openxmlformats.org/officeDocument/2006/relationships/font" Target="fonts/RobotoMedium-regular.fntdata"/><Relationship Id="rId14" Type="http://schemas.openxmlformats.org/officeDocument/2006/relationships/slide" Target="slides/slide9.xml"/><Relationship Id="rId36" Type="http://schemas.openxmlformats.org/officeDocument/2006/relationships/font" Target="fonts/Roboto-boldItalic.fntdata"/><Relationship Id="rId17" Type="http://schemas.openxmlformats.org/officeDocument/2006/relationships/slide" Target="slides/slide12.xml"/><Relationship Id="rId39" Type="http://schemas.openxmlformats.org/officeDocument/2006/relationships/font" Target="fonts/RobotoMedium-italic.fntdata"/><Relationship Id="rId16" Type="http://schemas.openxmlformats.org/officeDocument/2006/relationships/slide" Target="slides/slide11.xml"/><Relationship Id="rId38" Type="http://schemas.openxmlformats.org/officeDocument/2006/relationships/font" Target="fonts/RobotoMedium-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ebda201cc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ebda201cc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04a4572e1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04a4572e1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04a4572e1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04a4572e1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04a4572e1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04a4572e1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04a4572e1a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04a4572e1a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04a4572e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04a4572e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04a4572e1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04a4572e1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04a4572e1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04a4572e1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04a4572e0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04a4572e0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04a4572e0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04a4572e0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04a4572e0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04a4572e0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04a4572e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04a4572e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03964fe60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03964fe60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ebda201cc3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ebda201cc3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03964fe60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03964fe60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f06e1bf83a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f06e1bf83a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04a4572e0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04a4572e0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04a4572e1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04a4572e1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ebda201cc3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ebda201cc3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ebda201cc3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ebda201cc3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04a4572e1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04a4572e1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ebda201cc3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ebda201cc3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ebda201cc3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ebda201cc3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mmlab.ie.cuhk.edu.hk/projects/DeepFashion.html" TargetMode="External"/><Relationship Id="rId4" Type="http://schemas.openxmlformats.org/officeDocument/2006/relationships/hyperlink" Target="http://mmlab.ie.cuhk.edu.hk/projects/DeepFashion.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r>
              <a:rPr lang="en" sz="3422">
                <a:latin typeface="Arial"/>
                <a:ea typeface="Arial"/>
                <a:cs typeface="Arial"/>
                <a:sym typeface="Arial"/>
              </a:rPr>
              <a:t>Content Based Image Retrieval System</a:t>
            </a:r>
            <a:r>
              <a:rPr lang="en" sz="3422"/>
              <a:t> </a:t>
            </a:r>
            <a:endParaRPr sz="3422"/>
          </a:p>
        </p:txBody>
      </p:sp>
      <p:sp>
        <p:nvSpPr>
          <p:cNvPr id="60" name="Google Shape;60;p13"/>
          <p:cNvSpPr txBox="1"/>
          <p:nvPr>
            <p:ph idx="1" type="body"/>
          </p:nvPr>
        </p:nvSpPr>
        <p:spPr>
          <a:xfrm>
            <a:off x="374050" y="1238125"/>
            <a:ext cx="8520600" cy="304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                      </a:t>
            </a:r>
            <a:endParaRPr>
              <a:solidFill>
                <a:schemeClr val="dk1"/>
              </a:solidFill>
            </a:endParaRPr>
          </a:p>
          <a:p>
            <a:pPr indent="0" lvl="0" marL="0" rtl="0" algn="l">
              <a:spcBef>
                <a:spcPts val="1200"/>
              </a:spcBef>
              <a:spcAft>
                <a:spcPts val="0"/>
              </a:spcAft>
              <a:buNone/>
            </a:pPr>
            <a:r>
              <a:rPr lang="en">
                <a:solidFill>
                  <a:schemeClr val="dk1"/>
                </a:solidFill>
              </a:rPr>
              <a:t>				   Ankit Singh               -   IEC2018076</a:t>
            </a:r>
            <a:endParaRPr>
              <a:solidFill>
                <a:schemeClr val="dk1"/>
              </a:solidFill>
            </a:endParaRPr>
          </a:p>
          <a:p>
            <a:pPr indent="0" lvl="0" marL="0" rtl="0" algn="l">
              <a:spcBef>
                <a:spcPts val="1200"/>
              </a:spcBef>
              <a:spcAft>
                <a:spcPts val="0"/>
              </a:spcAft>
              <a:buNone/>
            </a:pPr>
            <a:r>
              <a:rPr lang="en">
                <a:solidFill>
                  <a:schemeClr val="dk1"/>
                </a:solidFill>
              </a:rPr>
              <a:t>                      </a:t>
            </a:r>
            <a:r>
              <a:rPr lang="en">
                <a:solidFill>
                  <a:schemeClr val="dk1"/>
                </a:solidFill>
              </a:rPr>
              <a:t>             Shakti Majhwar       -   IEC2018006</a:t>
            </a:r>
            <a:endParaRPr>
              <a:solidFill>
                <a:schemeClr val="dk1"/>
              </a:solidFill>
            </a:endParaRPr>
          </a:p>
          <a:p>
            <a:pPr indent="0" lvl="0" marL="0" rtl="0" algn="l">
              <a:spcBef>
                <a:spcPts val="1200"/>
              </a:spcBef>
              <a:spcAft>
                <a:spcPts val="0"/>
              </a:spcAft>
              <a:buNone/>
            </a:pPr>
            <a:r>
              <a:rPr lang="en">
                <a:solidFill>
                  <a:schemeClr val="dk1"/>
                </a:solidFill>
              </a:rPr>
              <a:t>                                   Achal Singhal            -   IEC2018023	</a:t>
            </a:r>
            <a:endParaRPr>
              <a:solidFill>
                <a:schemeClr val="dk1"/>
              </a:solidFill>
            </a:endParaRPr>
          </a:p>
          <a:p>
            <a:pPr indent="0" lvl="0" marL="0" rtl="0" algn="l">
              <a:spcBef>
                <a:spcPts val="1200"/>
              </a:spcBef>
              <a:spcAft>
                <a:spcPts val="1200"/>
              </a:spcAft>
              <a:buNone/>
            </a:pPr>
            <a:r>
              <a:rPr lang="en">
                <a:solidFill>
                  <a:schemeClr val="dk1"/>
                </a:solidFill>
              </a:rPr>
              <a:t>                                   Rishab Pal                  -   IEC2081049                              </a:t>
            </a:r>
            <a:endParaRPr>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Image  Pre-processing </a:t>
            </a:r>
            <a:endParaRPr/>
          </a:p>
        </p:txBody>
      </p:sp>
      <p:sp>
        <p:nvSpPr>
          <p:cNvPr id="148" name="Google Shape;148;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 the pre-processing part, first, the images are split into 3 parts: train, test, and validation as 200K, 40K, and 40K images each, with the help of information provided by DeepFashion.</a:t>
            </a:r>
            <a:endParaRPr/>
          </a:p>
          <a:p>
            <a:pPr indent="-342900" lvl="0" marL="457200" rtl="0" algn="l">
              <a:spcBef>
                <a:spcPts val="0"/>
              </a:spcBef>
              <a:spcAft>
                <a:spcPts val="0"/>
              </a:spcAft>
              <a:buSzPts val="1800"/>
              <a:buChar char="●"/>
            </a:pPr>
            <a:r>
              <a:rPr lang="en"/>
              <a:t>Later all the images are fixed to 224x224 size, which is the default size specified by the ResNet models for best results. </a:t>
            </a:r>
            <a:endParaRPr/>
          </a:p>
          <a:p>
            <a:pPr indent="-342900" lvl="0" marL="457200" rtl="0" algn="l">
              <a:spcBef>
                <a:spcPts val="0"/>
              </a:spcBef>
              <a:spcAft>
                <a:spcPts val="0"/>
              </a:spcAft>
              <a:buSzPts val="1800"/>
              <a:buChar char="●"/>
            </a:pPr>
            <a:r>
              <a:rPr lang="en"/>
              <a:t>Images are also normalized before dividing them into batches. </a:t>
            </a:r>
            <a:endParaRPr/>
          </a:p>
          <a:p>
            <a:pPr indent="-342900" lvl="0" marL="457200" rtl="0" algn="l">
              <a:spcBef>
                <a:spcPts val="0"/>
              </a:spcBef>
              <a:spcAft>
                <a:spcPts val="0"/>
              </a:spcAft>
              <a:buSzPts val="1800"/>
              <a:buChar char="●"/>
            </a:pPr>
            <a:r>
              <a:rPr lang="en"/>
              <a:t>The batch size is taken to be 128, as it gives the best accuracy possible for the chosen model and dataset. </a:t>
            </a:r>
            <a:endParaRPr/>
          </a:p>
          <a:p>
            <a:pPr indent="-342900" lvl="0" marL="457200" rtl="0" algn="l">
              <a:spcBef>
                <a:spcPts val="0"/>
              </a:spcBef>
              <a:spcAft>
                <a:spcPts val="0"/>
              </a:spcAft>
              <a:buSzPts val="1800"/>
              <a:buChar char="●"/>
            </a:pPr>
            <a:r>
              <a:rPr lang="en"/>
              <a:t>Now the dataset is ready to be fed to the ResNet models, to get trained.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Training </a:t>
            </a:r>
            <a:endParaRPr/>
          </a:p>
        </p:txBody>
      </p:sp>
      <p:sp>
        <p:nvSpPr>
          <p:cNvPr id="154" name="Google Shape;154;p23"/>
          <p:cNvSpPr txBox="1"/>
          <p:nvPr>
            <p:ph idx="1" type="body"/>
          </p:nvPr>
        </p:nvSpPr>
        <p:spPr>
          <a:xfrm>
            <a:off x="311700" y="1152475"/>
            <a:ext cx="51108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First, the model is trained on the pre-trained model to retrieve the best learning rate for the model, using the fastai library. </a:t>
            </a:r>
            <a:endParaRPr/>
          </a:p>
          <a:p>
            <a:pPr indent="-342900" lvl="0" marL="457200" rtl="0" algn="l">
              <a:spcBef>
                <a:spcPts val="0"/>
              </a:spcBef>
              <a:spcAft>
                <a:spcPts val="0"/>
              </a:spcAft>
              <a:buSzPts val="1800"/>
              <a:buChar char="●"/>
            </a:pPr>
            <a:r>
              <a:rPr lang="en"/>
              <a:t>The optimized learning rate came out to be 0.01(1e-2), by observing the loss vs learning rate curve.</a:t>
            </a:r>
            <a:endParaRPr/>
          </a:p>
          <a:p>
            <a:pPr indent="-342900" lvl="0" marL="457200" rtl="0" algn="l">
              <a:spcBef>
                <a:spcPts val="0"/>
              </a:spcBef>
              <a:spcAft>
                <a:spcPts val="0"/>
              </a:spcAft>
              <a:buSzPts val="1800"/>
              <a:buChar char="●"/>
            </a:pPr>
            <a:r>
              <a:rPr lang="en"/>
              <a:t>Now the model is trained for 8 epochs and the obtained top 1 accuracy came out to be 0.664400 and the top 5 accuracy came out to be 0.926100. The total time for training is approximate 6 hours.</a:t>
            </a:r>
            <a:endParaRPr/>
          </a:p>
        </p:txBody>
      </p:sp>
      <p:pic>
        <p:nvPicPr>
          <p:cNvPr id="155" name="Google Shape;155;p23"/>
          <p:cNvPicPr preferRelativeResize="0"/>
          <p:nvPr/>
        </p:nvPicPr>
        <p:blipFill>
          <a:blip r:embed="rId3">
            <a:alphaModFix/>
          </a:blip>
          <a:stretch>
            <a:fillRect/>
          </a:stretch>
        </p:blipFill>
        <p:spPr>
          <a:xfrm>
            <a:off x="5422500" y="1366825"/>
            <a:ext cx="3409950" cy="2409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4"/>
          <p:cNvSpPr txBox="1"/>
          <p:nvPr>
            <p:ph type="title"/>
          </p:nvPr>
        </p:nvSpPr>
        <p:spPr>
          <a:xfrm>
            <a:off x="311700" y="445025"/>
            <a:ext cx="8520600" cy="235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Retrieving the image embeddings </a:t>
            </a:r>
            <a:endParaRPr/>
          </a:p>
        </p:txBody>
      </p:sp>
      <p:sp>
        <p:nvSpPr>
          <p:cNvPr id="161" name="Google Shape;161;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First, the model is downloaded from Gdrive and retrieved using fastai hooks. </a:t>
            </a:r>
            <a:endParaRPr/>
          </a:p>
          <a:p>
            <a:pPr indent="-342900" lvl="0" marL="457200" rtl="0" algn="l">
              <a:spcBef>
                <a:spcPts val="0"/>
              </a:spcBef>
              <a:spcAft>
                <a:spcPts val="0"/>
              </a:spcAft>
              <a:buSzPts val="1800"/>
              <a:buChar char="●"/>
            </a:pPr>
            <a:r>
              <a:rPr lang="en"/>
              <a:t>Now the image embeddings present in the 2nd last layer of the model are retrieved, and these feature vectors(i.e., image embeddings) are concatenated to the pandas dataframe.</a:t>
            </a:r>
            <a:endParaRPr/>
          </a:p>
          <a:p>
            <a:pPr indent="-342900" lvl="0" marL="457200" rtl="0" algn="l">
              <a:spcBef>
                <a:spcPts val="0"/>
              </a:spcBef>
              <a:spcAft>
                <a:spcPts val="0"/>
              </a:spcAft>
              <a:buSzPts val="1800"/>
              <a:buChar char="●"/>
            </a:pPr>
            <a:r>
              <a:rPr lang="en"/>
              <a:t>Now the model is ready to be fed to ANNOY(Approximate Nearest Neighbors Oh Yeah!), in order to get the recommendations.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5"/>
          <p:cNvSpPr txBox="1"/>
          <p:nvPr>
            <p:ph type="title"/>
          </p:nvPr>
        </p:nvSpPr>
        <p:spPr>
          <a:xfrm>
            <a:off x="200700" y="229137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None/>
            </a:pPr>
            <a:r>
              <a:rPr lang="en" sz="1800">
                <a:solidFill>
                  <a:schemeClr val="accent3"/>
                </a:solidFill>
                <a:latin typeface="Average"/>
                <a:ea typeface="Average"/>
                <a:cs typeface="Average"/>
                <a:sym typeface="Average"/>
              </a:rPr>
              <a:t>Setting up ANNOY </a:t>
            </a:r>
            <a:endParaRPr/>
          </a:p>
        </p:txBody>
      </p:sp>
      <p:sp>
        <p:nvSpPr>
          <p:cNvPr id="167" name="Google Shape;167;p25"/>
          <p:cNvSpPr txBox="1"/>
          <p:nvPr>
            <p:ph idx="1" type="body"/>
          </p:nvPr>
        </p:nvSpPr>
        <p:spPr>
          <a:xfrm>
            <a:off x="311700" y="2864075"/>
            <a:ext cx="8520600" cy="17049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lt2"/>
              </a:buClr>
              <a:buSzPts val="1600"/>
              <a:buChar char="●"/>
            </a:pPr>
            <a:r>
              <a:rPr lang="en" sz="1600">
                <a:solidFill>
                  <a:schemeClr val="lt2"/>
                </a:solidFill>
              </a:rPr>
              <a:t>First, the image embeddings centroids are calculated using the mean. </a:t>
            </a:r>
            <a:endParaRPr sz="1600">
              <a:solidFill>
                <a:schemeClr val="lt2"/>
              </a:solidFill>
            </a:endParaRPr>
          </a:p>
          <a:p>
            <a:pPr indent="-330200" lvl="0" marL="457200" rtl="0" algn="l">
              <a:spcBef>
                <a:spcPts val="0"/>
              </a:spcBef>
              <a:spcAft>
                <a:spcPts val="0"/>
              </a:spcAft>
              <a:buClr>
                <a:schemeClr val="lt2"/>
              </a:buClr>
              <a:buSzPts val="1600"/>
              <a:buChar char="●"/>
            </a:pPr>
            <a:r>
              <a:rPr lang="en" sz="1600">
                <a:solidFill>
                  <a:schemeClr val="lt2"/>
                </a:solidFill>
              </a:rPr>
              <a:t> Now the ANNOY tree is populated, by considering 100 ntrees(the more the ntrees the better the approximation), and metric choice as “angular”.</a:t>
            </a:r>
            <a:endParaRPr sz="1600">
              <a:solidFill>
                <a:schemeClr val="lt2"/>
              </a:solidFill>
            </a:endParaRPr>
          </a:p>
          <a:p>
            <a:pPr indent="-330200" lvl="0" marL="457200" rtl="0" algn="l">
              <a:spcBef>
                <a:spcPts val="0"/>
              </a:spcBef>
              <a:spcAft>
                <a:spcPts val="0"/>
              </a:spcAft>
              <a:buClr>
                <a:schemeClr val="lt2"/>
              </a:buClr>
              <a:buSzPts val="1600"/>
              <a:buChar char="●"/>
            </a:pPr>
            <a:r>
              <a:rPr lang="en" sz="1600">
                <a:solidFill>
                  <a:schemeClr val="lt2"/>
                </a:solidFill>
              </a:rPr>
              <a:t> Now the model is ready to give similar image recommendations using ANNOY. </a:t>
            </a:r>
            <a:endParaRPr sz="1600">
              <a:solidFill>
                <a:schemeClr val="lt2"/>
              </a:solidFill>
            </a:endParaRPr>
          </a:p>
        </p:txBody>
      </p:sp>
      <p:sp>
        <p:nvSpPr>
          <p:cNvPr id="168" name="Google Shape;168;p25"/>
          <p:cNvSpPr txBox="1"/>
          <p:nvPr>
            <p:ph type="title"/>
          </p:nvPr>
        </p:nvSpPr>
        <p:spPr>
          <a:xfrm>
            <a:off x="311700" y="227400"/>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1800">
                <a:solidFill>
                  <a:schemeClr val="accent3"/>
                </a:solidFill>
                <a:latin typeface="Average"/>
                <a:ea typeface="Average"/>
                <a:cs typeface="Average"/>
                <a:sym typeface="Average"/>
              </a:rPr>
              <a:t>ANNOY </a:t>
            </a:r>
            <a:endParaRPr/>
          </a:p>
        </p:txBody>
      </p:sp>
      <p:sp>
        <p:nvSpPr>
          <p:cNvPr id="169" name="Google Shape;169;p25"/>
          <p:cNvSpPr txBox="1"/>
          <p:nvPr>
            <p:ph idx="1" type="body"/>
          </p:nvPr>
        </p:nvSpPr>
        <p:spPr>
          <a:xfrm>
            <a:off x="464100" y="784475"/>
            <a:ext cx="8520600" cy="1444200"/>
          </a:xfrm>
          <a:prstGeom prst="rect">
            <a:avLst/>
          </a:prstGeom>
        </p:spPr>
        <p:txBody>
          <a:bodyPr anchorCtr="0" anchor="t" bIns="91425" lIns="91425" spcFirstLastPara="1" rIns="91425" wrap="square" tIns="91425">
            <a:normAutofit fontScale="77500" lnSpcReduction="20000"/>
          </a:bodyPr>
          <a:lstStyle/>
          <a:p>
            <a:pPr indent="-317182" lvl="0" marL="457200" rtl="0" algn="l">
              <a:spcBef>
                <a:spcPts val="0"/>
              </a:spcBef>
              <a:spcAft>
                <a:spcPts val="0"/>
              </a:spcAft>
              <a:buClr>
                <a:schemeClr val="lt2"/>
              </a:buClr>
              <a:buSzPct val="100000"/>
              <a:buFont typeface="Arial"/>
              <a:buChar char="●"/>
            </a:pPr>
            <a:r>
              <a:rPr lang="en">
                <a:solidFill>
                  <a:schemeClr val="lt2"/>
                </a:solidFill>
                <a:latin typeface="Arial"/>
                <a:ea typeface="Arial"/>
                <a:cs typeface="Arial"/>
                <a:sym typeface="Arial"/>
              </a:rPr>
              <a:t>Approximate nearest neighbor implementation open-sourced by Spotify, to index and search feature vectors efficiently.</a:t>
            </a:r>
            <a:endParaRPr>
              <a:solidFill>
                <a:schemeClr val="lt2"/>
              </a:solidFill>
            </a:endParaRPr>
          </a:p>
          <a:p>
            <a:pPr indent="-317182" lvl="0" marL="457200" rtl="0" algn="l">
              <a:spcBef>
                <a:spcPts val="0"/>
              </a:spcBef>
              <a:spcAft>
                <a:spcPts val="0"/>
              </a:spcAft>
              <a:buClr>
                <a:schemeClr val="lt2"/>
              </a:buClr>
              <a:buSzPct val="100000"/>
              <a:buFont typeface="Arial"/>
              <a:buChar char="●"/>
            </a:pPr>
            <a:r>
              <a:rPr lang="en">
                <a:solidFill>
                  <a:schemeClr val="lt2"/>
                </a:solidFill>
              </a:rPr>
              <a:t>It is a binary tree-based implementation of ANN. </a:t>
            </a:r>
            <a:endParaRPr>
              <a:solidFill>
                <a:schemeClr val="lt2"/>
              </a:solidFill>
            </a:endParaRPr>
          </a:p>
          <a:p>
            <a:pPr indent="-317182" lvl="0" marL="457200" rtl="0" algn="l">
              <a:spcBef>
                <a:spcPts val="0"/>
              </a:spcBef>
              <a:spcAft>
                <a:spcPts val="0"/>
              </a:spcAft>
              <a:buClr>
                <a:schemeClr val="lt2"/>
              </a:buClr>
              <a:buSzPct val="104104"/>
              <a:buFont typeface="Arial"/>
              <a:buChar char="●"/>
            </a:pPr>
            <a:r>
              <a:rPr lang="en" sz="1729">
                <a:solidFill>
                  <a:schemeClr val="lt2"/>
                </a:solidFill>
              </a:rPr>
              <a:t>More importantly, it helps us find closest neighbors without the need to calculate pair-wise distance across every single image.</a:t>
            </a:r>
            <a:r>
              <a:rPr lang="en" sz="1600">
                <a:solidFill>
                  <a:schemeClr val="lt2"/>
                </a:solidFill>
              </a:rPr>
              <a:t> </a:t>
            </a:r>
            <a:endParaRPr sz="1600">
              <a:solidFill>
                <a:schemeClr val="lt2"/>
              </a:solidFill>
            </a:endParaRPr>
          </a:p>
          <a:p>
            <a:pPr indent="-317182" lvl="0" marL="457200" rtl="0" algn="l">
              <a:spcBef>
                <a:spcPts val="0"/>
              </a:spcBef>
              <a:spcAft>
                <a:spcPts val="0"/>
              </a:spcAft>
              <a:buClr>
                <a:schemeClr val="lt2"/>
              </a:buClr>
              <a:buSzPct val="112500"/>
              <a:buFont typeface="Arial"/>
              <a:buChar char="●"/>
            </a:pPr>
            <a:r>
              <a:rPr lang="en">
                <a:solidFill>
                  <a:schemeClr val="lt2"/>
                </a:solidFill>
              </a:rPr>
              <a:t>Thus Its performs queries in O(logn) </a:t>
            </a:r>
            <a:endParaRPr sz="1600">
              <a:solidFill>
                <a:schemeClr val="lt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Annoy Benchmarks </a:t>
            </a:r>
            <a:endParaRPr/>
          </a:p>
        </p:txBody>
      </p:sp>
      <p:sp>
        <p:nvSpPr>
          <p:cNvPr id="175" name="Google Shape;175;p26"/>
          <p:cNvSpPr txBox="1"/>
          <p:nvPr>
            <p:ph idx="1" type="body"/>
          </p:nvPr>
        </p:nvSpPr>
        <p:spPr>
          <a:xfrm>
            <a:off x="311700" y="1152475"/>
            <a:ext cx="33222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Annoy was actually never built with performance in mind. </a:t>
            </a:r>
            <a:endParaRPr sz="1600"/>
          </a:p>
          <a:p>
            <a:pPr indent="-330200" lvl="0" marL="457200" rtl="0" algn="l">
              <a:spcBef>
                <a:spcPts val="0"/>
              </a:spcBef>
              <a:spcAft>
                <a:spcPts val="0"/>
              </a:spcAft>
              <a:buSzPts val="1600"/>
              <a:buChar char="●"/>
            </a:pPr>
            <a:r>
              <a:rPr lang="en" sz="1600"/>
              <a:t>The killer feature was always to be able to load/unload indexes quickly</a:t>
            </a:r>
            <a:endParaRPr sz="1600"/>
          </a:p>
          <a:p>
            <a:pPr indent="-330200" lvl="0" marL="457200" rtl="0" algn="l">
              <a:spcBef>
                <a:spcPts val="0"/>
              </a:spcBef>
              <a:spcAft>
                <a:spcPts val="0"/>
              </a:spcAft>
              <a:buSzPts val="1600"/>
              <a:buChar char="●"/>
            </a:pPr>
            <a:r>
              <a:rPr lang="en" sz="1600"/>
              <a:t>which no other package supports </a:t>
            </a:r>
            <a:endParaRPr sz="1600"/>
          </a:p>
          <a:p>
            <a:pPr indent="-330200" lvl="0" marL="457200" rtl="0" algn="l">
              <a:spcBef>
                <a:spcPts val="0"/>
              </a:spcBef>
              <a:spcAft>
                <a:spcPts val="0"/>
              </a:spcAft>
              <a:buSzPts val="1600"/>
              <a:buChar char="●"/>
            </a:pPr>
            <a:r>
              <a:rPr lang="en" sz="1600"/>
              <a:t>but it's fun to see that it's actually very competitive on performance too.</a:t>
            </a:r>
            <a:endParaRPr sz="1600"/>
          </a:p>
        </p:txBody>
      </p:sp>
      <p:pic>
        <p:nvPicPr>
          <p:cNvPr id="176" name="Google Shape;176;p26"/>
          <p:cNvPicPr preferRelativeResize="0"/>
          <p:nvPr/>
        </p:nvPicPr>
        <p:blipFill>
          <a:blip r:embed="rId3">
            <a:alphaModFix/>
          </a:blip>
          <a:stretch>
            <a:fillRect/>
          </a:stretch>
        </p:blipFill>
        <p:spPr>
          <a:xfrm>
            <a:off x="3863875" y="832725"/>
            <a:ext cx="4968425" cy="3903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7"/>
          <p:cNvSpPr txBox="1"/>
          <p:nvPr>
            <p:ph type="title"/>
          </p:nvPr>
        </p:nvSpPr>
        <p:spPr>
          <a:xfrm>
            <a:off x="311700" y="445025"/>
            <a:ext cx="8520600" cy="414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Train/Test Accuracy </a:t>
            </a:r>
            <a:endParaRPr/>
          </a:p>
        </p:txBody>
      </p:sp>
      <p:sp>
        <p:nvSpPr>
          <p:cNvPr id="182" name="Google Shape;182;p27"/>
          <p:cNvSpPr txBox="1"/>
          <p:nvPr>
            <p:ph idx="1" type="body"/>
          </p:nvPr>
        </p:nvSpPr>
        <p:spPr>
          <a:xfrm>
            <a:off x="311700" y="1152475"/>
            <a:ext cx="3242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We have run the model for 8 epochs</a:t>
            </a:r>
            <a:endParaRPr/>
          </a:p>
          <a:p>
            <a:pPr indent="-342900" lvl="0" marL="457200" rtl="0" algn="l">
              <a:spcBef>
                <a:spcPts val="0"/>
              </a:spcBef>
              <a:spcAft>
                <a:spcPts val="0"/>
              </a:spcAft>
              <a:buSzPts val="1800"/>
              <a:buChar char="●"/>
            </a:pPr>
            <a:r>
              <a:rPr lang="en"/>
              <a:t>check the accuracy for k=1 and k=5 (taken mean value)</a:t>
            </a:r>
            <a:endParaRPr/>
          </a:p>
          <a:p>
            <a:pPr indent="-342900" lvl="0" marL="457200" rtl="0" algn="l">
              <a:spcBef>
                <a:spcPts val="0"/>
              </a:spcBef>
              <a:spcAft>
                <a:spcPts val="0"/>
              </a:spcAft>
              <a:buSzPts val="1800"/>
              <a:buChar char="●"/>
            </a:pPr>
            <a:r>
              <a:rPr lang="en"/>
              <a:t>We have seen the</a:t>
            </a:r>
            <a:r>
              <a:rPr lang="en"/>
              <a:t> </a:t>
            </a:r>
            <a:r>
              <a:rPr lang="en"/>
              <a:t>improv- ement in accuracy after each epochs </a:t>
            </a:r>
            <a:endParaRPr/>
          </a:p>
          <a:p>
            <a:pPr indent="-342900" lvl="0" marL="457200" rtl="0" algn="l">
              <a:spcBef>
                <a:spcPts val="0"/>
              </a:spcBef>
              <a:spcAft>
                <a:spcPts val="0"/>
              </a:spcAft>
              <a:buSzPts val="1800"/>
              <a:buChar char="●"/>
            </a:pPr>
            <a:r>
              <a:rPr lang="en"/>
              <a:t>Top accuracy is 0.9261</a:t>
            </a:r>
            <a:endParaRPr/>
          </a:p>
        </p:txBody>
      </p:sp>
      <p:pic>
        <p:nvPicPr>
          <p:cNvPr id="183" name="Google Shape;183;p27"/>
          <p:cNvPicPr preferRelativeResize="0"/>
          <p:nvPr/>
        </p:nvPicPr>
        <p:blipFill>
          <a:blip r:embed="rId3">
            <a:alphaModFix/>
          </a:blip>
          <a:stretch>
            <a:fillRect/>
          </a:stretch>
        </p:blipFill>
        <p:spPr>
          <a:xfrm>
            <a:off x="3554525" y="1417300"/>
            <a:ext cx="5343850" cy="2890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8"/>
          <p:cNvSpPr txBox="1"/>
          <p:nvPr>
            <p:ph type="title"/>
          </p:nvPr>
        </p:nvSpPr>
        <p:spPr>
          <a:xfrm>
            <a:off x="311700" y="445025"/>
            <a:ext cx="3982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Confusion Matrix </a:t>
            </a:r>
            <a:endParaRPr/>
          </a:p>
        </p:txBody>
      </p:sp>
      <p:sp>
        <p:nvSpPr>
          <p:cNvPr id="189" name="Google Shape;189;p28"/>
          <p:cNvSpPr txBox="1"/>
          <p:nvPr>
            <p:ph idx="1" type="body"/>
          </p:nvPr>
        </p:nvSpPr>
        <p:spPr>
          <a:xfrm>
            <a:off x="311700" y="1152475"/>
            <a:ext cx="4128300" cy="341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lt2"/>
              </a:buClr>
              <a:buSzPts val="1500"/>
              <a:buFont typeface="Arial"/>
              <a:buChar char="●"/>
            </a:pPr>
            <a:r>
              <a:rPr lang="en" sz="1500">
                <a:solidFill>
                  <a:schemeClr val="lt2"/>
                </a:solidFill>
                <a:highlight>
                  <a:schemeClr val="lt1"/>
                </a:highlight>
                <a:latin typeface="Arial"/>
                <a:ea typeface="Arial"/>
                <a:cs typeface="Arial"/>
                <a:sym typeface="Arial"/>
              </a:rPr>
              <a:t>A confusion matrix is </a:t>
            </a:r>
            <a:r>
              <a:rPr b="1" lang="en" sz="1500">
                <a:solidFill>
                  <a:schemeClr val="lt2"/>
                </a:solidFill>
                <a:highlight>
                  <a:schemeClr val="lt1"/>
                </a:highlight>
                <a:latin typeface="Arial"/>
                <a:ea typeface="Arial"/>
                <a:cs typeface="Arial"/>
                <a:sym typeface="Arial"/>
              </a:rPr>
              <a:t>a tabular summary of the number of correct and incorrect predictions made by a classifier</a:t>
            </a:r>
            <a:r>
              <a:rPr lang="en" sz="1500">
                <a:solidFill>
                  <a:schemeClr val="lt2"/>
                </a:solidFill>
                <a:highlight>
                  <a:schemeClr val="lt1"/>
                </a:highlight>
                <a:latin typeface="Arial"/>
                <a:ea typeface="Arial"/>
                <a:cs typeface="Arial"/>
                <a:sym typeface="Arial"/>
              </a:rPr>
              <a:t>. </a:t>
            </a:r>
            <a:endParaRPr sz="1500">
              <a:solidFill>
                <a:schemeClr val="lt2"/>
              </a:solidFill>
              <a:highlight>
                <a:schemeClr val="lt1"/>
              </a:highlight>
              <a:latin typeface="Arial"/>
              <a:ea typeface="Arial"/>
              <a:cs typeface="Arial"/>
              <a:sym typeface="Arial"/>
            </a:endParaRPr>
          </a:p>
          <a:p>
            <a:pPr indent="-323850" lvl="0" marL="457200" rtl="0" algn="l">
              <a:spcBef>
                <a:spcPts val="0"/>
              </a:spcBef>
              <a:spcAft>
                <a:spcPts val="0"/>
              </a:spcAft>
              <a:buClr>
                <a:schemeClr val="lt2"/>
              </a:buClr>
              <a:buSzPts val="1500"/>
              <a:buFont typeface="Arial"/>
              <a:buChar char="●"/>
            </a:pPr>
            <a:r>
              <a:rPr lang="en" sz="1500">
                <a:solidFill>
                  <a:schemeClr val="lt2"/>
                </a:solidFill>
                <a:highlight>
                  <a:schemeClr val="lt1"/>
                </a:highlight>
                <a:latin typeface="Arial"/>
                <a:ea typeface="Arial"/>
                <a:cs typeface="Arial"/>
                <a:sym typeface="Arial"/>
              </a:rPr>
              <a:t>It can be used to evaluate the performance of a classification model through the calculation of performance metrics like accuracy, precision, recall, and F1-score </a:t>
            </a:r>
            <a:endParaRPr sz="1500">
              <a:solidFill>
                <a:schemeClr val="lt2"/>
              </a:solidFill>
              <a:highlight>
                <a:schemeClr val="lt1"/>
              </a:highlight>
              <a:latin typeface="Arial"/>
              <a:ea typeface="Arial"/>
              <a:cs typeface="Arial"/>
              <a:sym typeface="Arial"/>
            </a:endParaRPr>
          </a:p>
          <a:p>
            <a:pPr indent="-323850" lvl="0" marL="457200" rtl="0" algn="l">
              <a:spcBef>
                <a:spcPts val="0"/>
              </a:spcBef>
              <a:spcAft>
                <a:spcPts val="0"/>
              </a:spcAft>
              <a:buClr>
                <a:schemeClr val="lt2"/>
              </a:buClr>
              <a:buSzPts val="1500"/>
              <a:buFont typeface="Arial"/>
              <a:buChar char="●"/>
            </a:pPr>
            <a:r>
              <a:rPr lang="en" sz="1500">
                <a:solidFill>
                  <a:schemeClr val="lt2"/>
                </a:solidFill>
                <a:highlight>
                  <a:schemeClr val="lt1"/>
                </a:highlight>
                <a:latin typeface="Arial"/>
                <a:ea typeface="Arial"/>
                <a:cs typeface="Arial"/>
                <a:sym typeface="Arial"/>
              </a:rPr>
              <a:t>x</a:t>
            </a:r>
            <a:r>
              <a:rPr lang="en" sz="1500">
                <a:solidFill>
                  <a:schemeClr val="lt2"/>
                </a:solidFill>
                <a:highlight>
                  <a:schemeClr val="lt1"/>
                </a:highlight>
                <a:latin typeface="Arial"/>
                <a:ea typeface="Arial"/>
                <a:cs typeface="Arial"/>
                <a:sym typeface="Arial"/>
              </a:rPr>
              <a:t> -axis represents the predicted values </a:t>
            </a:r>
            <a:endParaRPr sz="1500">
              <a:solidFill>
                <a:schemeClr val="lt2"/>
              </a:solidFill>
              <a:highlight>
                <a:schemeClr val="lt1"/>
              </a:highlight>
              <a:latin typeface="Arial"/>
              <a:ea typeface="Arial"/>
              <a:cs typeface="Arial"/>
              <a:sym typeface="Arial"/>
            </a:endParaRPr>
          </a:p>
          <a:p>
            <a:pPr indent="-323850" lvl="0" marL="457200" rtl="0" algn="l">
              <a:spcBef>
                <a:spcPts val="0"/>
              </a:spcBef>
              <a:spcAft>
                <a:spcPts val="0"/>
              </a:spcAft>
              <a:buClr>
                <a:schemeClr val="lt2"/>
              </a:buClr>
              <a:buSzPts val="1500"/>
              <a:buFont typeface="Arial"/>
              <a:buChar char="●"/>
            </a:pPr>
            <a:r>
              <a:rPr lang="en" sz="1500">
                <a:solidFill>
                  <a:schemeClr val="lt2"/>
                </a:solidFill>
                <a:highlight>
                  <a:schemeClr val="lt1"/>
                </a:highlight>
                <a:latin typeface="Arial"/>
                <a:ea typeface="Arial"/>
                <a:cs typeface="Arial"/>
                <a:sym typeface="Arial"/>
              </a:rPr>
              <a:t>y</a:t>
            </a:r>
            <a:r>
              <a:rPr lang="en" sz="1500">
                <a:solidFill>
                  <a:schemeClr val="lt2"/>
                </a:solidFill>
                <a:highlight>
                  <a:schemeClr val="lt1"/>
                </a:highlight>
                <a:latin typeface="Arial"/>
                <a:ea typeface="Arial"/>
                <a:cs typeface="Arial"/>
                <a:sym typeface="Arial"/>
              </a:rPr>
              <a:t> -axis represents the actual values </a:t>
            </a:r>
            <a:endParaRPr sz="1500">
              <a:solidFill>
                <a:schemeClr val="lt2"/>
              </a:solidFill>
              <a:highlight>
                <a:schemeClr val="lt1"/>
              </a:highlight>
              <a:latin typeface="Arial"/>
              <a:ea typeface="Arial"/>
              <a:cs typeface="Arial"/>
              <a:sym typeface="Arial"/>
            </a:endParaRPr>
          </a:p>
        </p:txBody>
      </p:sp>
      <p:pic>
        <p:nvPicPr>
          <p:cNvPr id="190" name="Google Shape;190;p28"/>
          <p:cNvPicPr preferRelativeResize="0"/>
          <p:nvPr/>
        </p:nvPicPr>
        <p:blipFill>
          <a:blip r:embed="rId3">
            <a:alphaModFix/>
          </a:blip>
          <a:stretch>
            <a:fillRect/>
          </a:stretch>
        </p:blipFill>
        <p:spPr>
          <a:xfrm>
            <a:off x="4505950" y="747150"/>
            <a:ext cx="4511374" cy="3821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196" name="Google Shape;196;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7" name="Google Shape;197;p29"/>
          <p:cNvPicPr preferRelativeResize="0"/>
          <p:nvPr/>
        </p:nvPicPr>
        <p:blipFill>
          <a:blip r:embed="rId3">
            <a:alphaModFix/>
          </a:blip>
          <a:stretch>
            <a:fillRect/>
          </a:stretch>
        </p:blipFill>
        <p:spPr>
          <a:xfrm>
            <a:off x="4003800" y="1218525"/>
            <a:ext cx="5074125" cy="3683850"/>
          </a:xfrm>
          <a:prstGeom prst="rect">
            <a:avLst/>
          </a:prstGeom>
          <a:noFill/>
          <a:ln>
            <a:noFill/>
          </a:ln>
        </p:spPr>
      </p:pic>
      <p:pic>
        <p:nvPicPr>
          <p:cNvPr id="198" name="Google Shape;198;p29"/>
          <p:cNvPicPr preferRelativeResize="0"/>
          <p:nvPr/>
        </p:nvPicPr>
        <p:blipFill>
          <a:blip r:embed="rId4">
            <a:alphaModFix/>
          </a:blip>
          <a:stretch>
            <a:fillRect/>
          </a:stretch>
        </p:blipFill>
        <p:spPr>
          <a:xfrm>
            <a:off x="139925" y="1218525"/>
            <a:ext cx="3388175" cy="3215600"/>
          </a:xfrm>
          <a:prstGeom prst="rect">
            <a:avLst/>
          </a:prstGeom>
          <a:noFill/>
          <a:ln>
            <a:noFill/>
          </a:ln>
        </p:spPr>
      </p:pic>
      <p:pic>
        <p:nvPicPr>
          <p:cNvPr id="199" name="Google Shape;199;p29"/>
          <p:cNvPicPr preferRelativeResize="0"/>
          <p:nvPr/>
        </p:nvPicPr>
        <p:blipFill>
          <a:blip r:embed="rId5">
            <a:alphaModFix/>
          </a:blip>
          <a:stretch>
            <a:fillRect/>
          </a:stretch>
        </p:blipFill>
        <p:spPr>
          <a:xfrm>
            <a:off x="139925" y="4434125"/>
            <a:ext cx="3388175" cy="58442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5" name="Google Shape;205;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6" name="Google Shape;206;p30"/>
          <p:cNvPicPr preferRelativeResize="0"/>
          <p:nvPr/>
        </p:nvPicPr>
        <p:blipFill rotWithShape="1">
          <a:blip r:embed="rId3">
            <a:alphaModFix/>
          </a:blip>
          <a:srcRect b="5767" l="-16517" r="-32424" t="5776"/>
          <a:stretch/>
        </p:blipFill>
        <p:spPr>
          <a:xfrm>
            <a:off x="3065625" y="445025"/>
            <a:ext cx="7350226" cy="4549825"/>
          </a:xfrm>
          <a:prstGeom prst="rect">
            <a:avLst/>
          </a:prstGeom>
          <a:noFill/>
          <a:ln>
            <a:noFill/>
          </a:ln>
        </p:spPr>
      </p:pic>
      <p:pic>
        <p:nvPicPr>
          <p:cNvPr id="207" name="Google Shape;207;p30"/>
          <p:cNvPicPr preferRelativeResize="0"/>
          <p:nvPr/>
        </p:nvPicPr>
        <p:blipFill>
          <a:blip r:embed="rId4">
            <a:alphaModFix/>
          </a:blip>
          <a:stretch>
            <a:fillRect/>
          </a:stretch>
        </p:blipFill>
        <p:spPr>
          <a:xfrm>
            <a:off x="224125" y="838475"/>
            <a:ext cx="3422900" cy="3416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3" name="Google Shape;213;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4" name="Google Shape;214;p31"/>
          <p:cNvPicPr preferRelativeResize="0"/>
          <p:nvPr/>
        </p:nvPicPr>
        <p:blipFill>
          <a:blip r:embed="rId3">
            <a:alphaModFix/>
          </a:blip>
          <a:stretch>
            <a:fillRect/>
          </a:stretch>
        </p:blipFill>
        <p:spPr>
          <a:xfrm>
            <a:off x="4263150" y="289188"/>
            <a:ext cx="4674875" cy="4565125"/>
          </a:xfrm>
          <a:prstGeom prst="rect">
            <a:avLst/>
          </a:prstGeom>
          <a:noFill/>
          <a:ln>
            <a:noFill/>
          </a:ln>
        </p:spPr>
      </p:pic>
      <p:pic>
        <p:nvPicPr>
          <p:cNvPr id="215" name="Google Shape;215;p31"/>
          <p:cNvPicPr preferRelativeResize="0"/>
          <p:nvPr/>
        </p:nvPicPr>
        <p:blipFill>
          <a:blip r:embed="rId4">
            <a:alphaModFix/>
          </a:blip>
          <a:stretch>
            <a:fillRect/>
          </a:stretch>
        </p:blipFill>
        <p:spPr>
          <a:xfrm>
            <a:off x="138275" y="1017725"/>
            <a:ext cx="3841901" cy="32767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7" name="Google Shape;67;p14"/>
          <p:cNvPicPr preferRelativeResize="0"/>
          <p:nvPr/>
        </p:nvPicPr>
        <p:blipFill>
          <a:blip r:embed="rId3">
            <a:alphaModFix/>
          </a:blip>
          <a:stretch>
            <a:fillRect/>
          </a:stretch>
        </p:blipFill>
        <p:spPr>
          <a:xfrm>
            <a:off x="0" y="229603"/>
            <a:ext cx="9144000" cy="468429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2"/>
          <p:cNvSpPr txBox="1"/>
          <p:nvPr>
            <p:ph type="title"/>
          </p:nvPr>
        </p:nvSpPr>
        <p:spPr>
          <a:xfrm>
            <a:off x="311700" y="735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221" name="Google Shape;221;p32"/>
          <p:cNvSpPr txBox="1"/>
          <p:nvPr>
            <p:ph idx="1" type="body"/>
          </p:nvPr>
        </p:nvSpPr>
        <p:spPr>
          <a:xfrm>
            <a:off x="311700" y="1617425"/>
            <a:ext cx="8520600" cy="2160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sz="1620"/>
              <a:t>In this project, we presented the detailed analysis and implementation of Real-time personalized recommendation using ANNOY. We presented, that how extracting embeddings can drastically increase the accuracy and decrease the training and prediction time. Also using ANNOY made the prediction time as quick as a wink, i.e., in micro to milli seconds range. We further compared the traditional Clustering Algorithms with ANNOY and showed that whey ANNOY outperforms them. In the era of everything working on ML/AI, the users don’t like to wait for anything, that is what we achieved in this project</a:t>
            </a:r>
            <a:endParaRPr sz="1320"/>
          </a:p>
          <a:p>
            <a:pPr indent="0" lvl="0" marL="0" rtl="0" algn="l">
              <a:lnSpc>
                <a:spcPct val="95000"/>
              </a:lnSpc>
              <a:spcBef>
                <a:spcPts val="1200"/>
              </a:spcBef>
              <a:spcAft>
                <a:spcPts val="0"/>
              </a:spcAft>
              <a:buSzPts val="440"/>
              <a:buNone/>
            </a:pPr>
            <a:r>
              <a:t/>
            </a:r>
            <a:endParaRPr sz="1320"/>
          </a:p>
          <a:p>
            <a:pPr indent="0" lvl="0" marL="0" rtl="0" algn="l">
              <a:lnSpc>
                <a:spcPct val="95000"/>
              </a:lnSpc>
              <a:spcBef>
                <a:spcPts val="1200"/>
              </a:spcBef>
              <a:spcAft>
                <a:spcPts val="0"/>
              </a:spcAft>
              <a:buSzPts val="440"/>
              <a:buNone/>
            </a:pPr>
            <a:r>
              <a:t/>
            </a:r>
            <a:endParaRPr sz="1320"/>
          </a:p>
          <a:p>
            <a:pPr indent="0" lvl="0" marL="0" rtl="0" algn="l">
              <a:lnSpc>
                <a:spcPct val="95000"/>
              </a:lnSpc>
              <a:spcBef>
                <a:spcPts val="1200"/>
              </a:spcBef>
              <a:spcAft>
                <a:spcPts val="1200"/>
              </a:spcAft>
              <a:buSzPts val="440"/>
              <a:buNone/>
            </a:pPr>
            <a:r>
              <a:t/>
            </a:r>
            <a:endParaRPr sz="132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endParaRPr/>
          </a:p>
        </p:txBody>
      </p:sp>
      <p:sp>
        <p:nvSpPr>
          <p:cNvPr id="227" name="Google Shape;227;p33"/>
          <p:cNvSpPr txBox="1"/>
          <p:nvPr>
            <p:ph idx="1" type="body"/>
          </p:nvPr>
        </p:nvSpPr>
        <p:spPr>
          <a:xfrm>
            <a:off x="311700" y="525775"/>
            <a:ext cx="8520600" cy="40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References:-</a:t>
            </a:r>
            <a:endParaRPr sz="2500"/>
          </a:p>
          <a:p>
            <a:pPr indent="-317500" lvl="0" marL="457200" rtl="0" algn="l">
              <a:spcBef>
                <a:spcPts val="1200"/>
              </a:spcBef>
              <a:spcAft>
                <a:spcPts val="0"/>
              </a:spcAft>
              <a:buSzPts val="1400"/>
              <a:buChar char="●"/>
            </a:pPr>
            <a:r>
              <a:rPr lang="en" sz="1400"/>
              <a:t>Liu, Ziwei and Luo, Ping and Qiu, Shi and Wang, Xiaogang and Tang, Xiaoou, “DeepFashion: Powering Robust Clothes Recognition and Retrieval with Rich Annotations”, Proceedings of IEEE Conference on Computer Vision and Pattern Recognition (CVPR), June 2016</a:t>
            </a:r>
            <a:endParaRPr sz="1400"/>
          </a:p>
          <a:p>
            <a:pPr indent="-317500" lvl="0" marL="457200" rtl="0" algn="l">
              <a:spcBef>
                <a:spcPts val="0"/>
              </a:spcBef>
              <a:spcAft>
                <a:spcPts val="0"/>
              </a:spcAft>
              <a:buSzPts val="1400"/>
              <a:buChar char="●"/>
            </a:pPr>
            <a:r>
              <a:rPr lang="en" sz="1400"/>
              <a:t>N. N. Qomariyah and A. N. Fajar, ”Recommender System for e-Learning based on Personal Learning Style,” 2019 International Seminar on Research of Information Technology and Intelligent Systems (ISRITI), 2019, pp. 563-567, doi: 10.1109/ISRITI48646.2019.9034568.</a:t>
            </a:r>
            <a:endParaRPr sz="1400"/>
          </a:p>
          <a:p>
            <a:pPr indent="-317500" lvl="0" marL="457200" rtl="0" algn="l">
              <a:spcBef>
                <a:spcPts val="0"/>
              </a:spcBef>
              <a:spcAft>
                <a:spcPts val="0"/>
              </a:spcAft>
              <a:buSzPts val="1400"/>
              <a:buChar char="●"/>
            </a:pPr>
            <a:r>
              <a:rPr lang="en" sz="1400"/>
              <a:t>Y. Park, ”Recommending Personalized Search Terms for Assisting Exploratory Website Search,” 2019 ACM/IEEE Joint Conference on Digital Libraries (JCDL), 2019, pp. 404-405, doi: 10.1109/JCDL.2019.00091.</a:t>
            </a:r>
            <a:endParaRPr sz="1400"/>
          </a:p>
          <a:p>
            <a:pPr indent="-317500" lvl="0" marL="457200" rtl="0" algn="l">
              <a:spcBef>
                <a:spcPts val="0"/>
              </a:spcBef>
              <a:spcAft>
                <a:spcPts val="0"/>
              </a:spcAft>
              <a:buSzPts val="1400"/>
              <a:buChar char="●"/>
            </a:pPr>
            <a:r>
              <a:rPr lang="en" sz="1400"/>
              <a:t>A. Bodaghi and E. Homayounvala, ”Personalization of interactive recommender systems for expert users,” 2018 4th International Conference on Web Research (ICWR), 2018, pp. 58-62, doi: 10.1109/ICWR.2018.8387238. </a:t>
            </a:r>
            <a:endParaRPr sz="1400"/>
          </a:p>
          <a:p>
            <a:pPr indent="-317500" lvl="0" marL="457200" rtl="0" algn="l">
              <a:spcBef>
                <a:spcPts val="0"/>
              </a:spcBef>
              <a:spcAft>
                <a:spcPts val="0"/>
              </a:spcAft>
              <a:buSzPts val="1400"/>
              <a:buChar char="●"/>
            </a:pPr>
            <a:r>
              <a:rPr lang="en" sz="1400"/>
              <a:t>Zeyuan Allen-Zhu, Yuanzhi Li, “What Can ResNet Learn Efficiently, Going Beyond Kernels?”, 1 June 2021</a:t>
            </a:r>
            <a:endParaRPr sz="1400"/>
          </a:p>
          <a:p>
            <a:pPr indent="-317500" lvl="1" marL="914400" rtl="0" algn="l">
              <a:spcBef>
                <a:spcPts val="0"/>
              </a:spcBef>
              <a:spcAft>
                <a:spcPts val="0"/>
              </a:spcAft>
              <a:buSzPts val="1400"/>
              <a:buChar char="○"/>
            </a:pPr>
            <a:r>
              <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endParaRPr/>
          </a:p>
        </p:txBody>
      </p:sp>
      <p:sp>
        <p:nvSpPr>
          <p:cNvPr id="233" name="Google Shape;233;p34"/>
          <p:cNvSpPr txBox="1"/>
          <p:nvPr>
            <p:ph idx="1" type="body"/>
          </p:nvPr>
        </p:nvSpPr>
        <p:spPr>
          <a:xfrm>
            <a:off x="311700" y="159825"/>
            <a:ext cx="8520600" cy="36390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2500"/>
          </a:p>
          <a:p>
            <a:pPr indent="-317500" lvl="0" marL="457200" rtl="0" algn="l">
              <a:spcBef>
                <a:spcPts val="1200"/>
              </a:spcBef>
              <a:spcAft>
                <a:spcPts val="0"/>
              </a:spcAft>
              <a:buSzPts val="1400"/>
              <a:buChar char="●"/>
            </a:pPr>
            <a:r>
              <a:rPr lang="en" sz="1400"/>
              <a:t>Erik Bernhardsson, “Nearest neighbors and vector models – part 2 – algorithms and data structures”, 01-10-2015[Online], Available: https://erikbern.com/2015/10/01/nearest-neighborsand-vector-models-part-2-how-to-search-in-highdimensional-spaces.html [Accessed on: 15-09-2021]</a:t>
            </a:r>
            <a:endParaRPr sz="1400"/>
          </a:p>
          <a:p>
            <a:pPr indent="-317500" lvl="0" marL="457200" rtl="0" algn="l">
              <a:spcBef>
                <a:spcPts val="0"/>
              </a:spcBef>
              <a:spcAft>
                <a:spcPts val="0"/>
              </a:spcAft>
              <a:buSzPts val="1400"/>
              <a:buChar char="●"/>
            </a:pPr>
            <a:r>
              <a:rPr lang="en" sz="1400"/>
              <a:t>Abhigya Sodani, Michael Levy, Anirudh Koul, Meher Anand Kasam, Siddha Ganju, “Scalable Reverse Image Search Engine for NASAWorldview”, 10 Aug 2021 </a:t>
            </a:r>
            <a:endParaRPr sz="1400"/>
          </a:p>
          <a:p>
            <a:pPr indent="-317500" lvl="0" marL="457200" rtl="0" algn="l">
              <a:spcBef>
                <a:spcPts val="0"/>
              </a:spcBef>
              <a:spcAft>
                <a:spcPts val="0"/>
              </a:spcAft>
              <a:buSzPts val="1400"/>
              <a:buChar char="●"/>
            </a:pPr>
            <a:r>
              <a:rPr lang="en" sz="1400"/>
              <a:t>Trieu H. Trinh, Minh-Thang Luong, Quoc V. Le, “Selfie: Self-supervised Pretraining for Image Embedding”, 27 Jul 2019 </a:t>
            </a:r>
            <a:endParaRPr sz="1400"/>
          </a:p>
          <a:p>
            <a:pPr indent="-317500" lvl="0" marL="457200" rtl="0" algn="l">
              <a:spcBef>
                <a:spcPts val="0"/>
              </a:spcBef>
              <a:spcAft>
                <a:spcPts val="0"/>
              </a:spcAft>
              <a:buSzPts val="1400"/>
              <a:buChar char="●"/>
            </a:pPr>
            <a:r>
              <a:rPr lang="en" sz="1400"/>
              <a:t>Will Koehrsen, “Transfer Learning with Convolutional Neural Networks in PyTorch”[Online], 27-11-2018, Available: https://towardsdatascience.com/transferlearning-with-convolutional-neural-networks-in-pytorchdd09190245ce [Accessed on: 18-10-2021] </a:t>
            </a:r>
            <a:endParaRPr sz="1400"/>
          </a:p>
          <a:p>
            <a:pPr indent="-317500" lvl="0" marL="457200" rtl="0" algn="l">
              <a:spcBef>
                <a:spcPts val="0"/>
              </a:spcBef>
              <a:spcAft>
                <a:spcPts val="0"/>
              </a:spcAft>
              <a:buSzPts val="1400"/>
              <a:buChar char="●"/>
            </a:pPr>
            <a:r>
              <a:rPr lang="en" sz="1400"/>
              <a:t>Rinu Gour, “Transfer Learning for Deep Learning with CNN”, [Online], 28-11-2018, Available: https://medium.com/@rinu.gour123/transfer-learningfor-deep-learning-with-cnn-afa1fe0aa7e2 [Accessed on: 25-10-2021]</a:t>
            </a:r>
            <a:endParaRPr sz="1400"/>
          </a:p>
          <a:p>
            <a:pPr indent="0" lvl="0" marL="457200" rtl="0" algn="l">
              <a:spcBef>
                <a:spcPts val="1200"/>
              </a:spcBef>
              <a:spcAft>
                <a:spcPts val="1200"/>
              </a:spcAft>
              <a:buNone/>
            </a:pPr>
            <a:r>
              <a:t/>
            </a:r>
            <a:endParaRPr sz="1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endParaRPr/>
          </a:p>
        </p:txBody>
      </p:sp>
      <p:sp>
        <p:nvSpPr>
          <p:cNvPr id="239" name="Google Shape;239;p35"/>
          <p:cNvSpPr txBox="1"/>
          <p:nvPr>
            <p:ph idx="1" type="body"/>
          </p:nvPr>
        </p:nvSpPr>
        <p:spPr>
          <a:xfrm>
            <a:off x="311700" y="401100"/>
            <a:ext cx="8520600" cy="4520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                                                         </a:t>
            </a:r>
            <a:endParaRPr/>
          </a:p>
          <a:p>
            <a:pPr indent="0" lvl="0" marL="0" rtl="0" algn="l">
              <a:spcBef>
                <a:spcPts val="1200"/>
              </a:spcBef>
              <a:spcAft>
                <a:spcPts val="0"/>
              </a:spcAft>
              <a:buNone/>
            </a:pPr>
            <a:r>
              <a:rPr lang="en"/>
              <a:t>                                                       </a:t>
            </a:r>
            <a:endParaRPr/>
          </a:p>
          <a:p>
            <a:pPr indent="0" lvl="0" marL="0" rtl="0" algn="l">
              <a:spcBef>
                <a:spcPts val="1200"/>
              </a:spcBef>
              <a:spcAft>
                <a:spcPts val="0"/>
              </a:spcAft>
              <a:buNone/>
            </a:pPr>
            <a:r>
              <a:rPr lang="en"/>
              <a:t>                                                  </a:t>
            </a:r>
            <a:r>
              <a:rPr lang="en">
                <a:solidFill>
                  <a:schemeClr val="accent5"/>
                </a:solidFill>
              </a:rPr>
              <a:t>        </a:t>
            </a:r>
            <a:r>
              <a:rPr b="1" lang="en">
                <a:solidFill>
                  <a:schemeClr val="accent5"/>
                </a:solidFill>
              </a:rPr>
              <a:t>THANK YOU</a:t>
            </a:r>
            <a:endParaRPr b="1">
              <a:solidFill>
                <a:schemeClr val="accent5"/>
              </a:solidFill>
            </a:endParaRPr>
          </a:p>
          <a:p>
            <a:pPr indent="0" lvl="0" marL="0" rtl="0" algn="l">
              <a:spcBef>
                <a:spcPts val="1200"/>
              </a:spcBef>
              <a:spcAft>
                <a:spcPts val="1200"/>
              </a:spcAft>
              <a:buNone/>
            </a:pPr>
            <a:r>
              <a:t/>
            </a:r>
            <a:endParaRPr b="1">
              <a:solidFill>
                <a:srgbClr val="FF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440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Content based </a:t>
            </a:r>
            <a:endParaRPr/>
          </a:p>
        </p:txBody>
      </p:sp>
      <p:sp>
        <p:nvSpPr>
          <p:cNvPr id="73" name="Google Shape;73;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1200"/>
              </a:spcBef>
              <a:spcAft>
                <a:spcPts val="0"/>
              </a:spcAft>
              <a:buSzPct val="100000"/>
              <a:buChar char="●"/>
            </a:pPr>
            <a:r>
              <a:rPr lang="en"/>
              <a:t>Unlike collaborative methods that only rely on the user-item interactions, content based approaches use additional information about users and/or items. </a:t>
            </a:r>
            <a:endParaRPr/>
          </a:p>
          <a:p>
            <a:pPr indent="-334327" lvl="0" marL="457200" rtl="0" algn="l">
              <a:spcBef>
                <a:spcPts val="0"/>
              </a:spcBef>
              <a:spcAft>
                <a:spcPts val="0"/>
              </a:spcAft>
              <a:buSzPct val="100000"/>
              <a:buChar char="●"/>
            </a:pPr>
            <a:r>
              <a:rPr lang="en"/>
              <a:t>Then, the idea of content based methods is to try to build a model, based on the available “features”, that explain the observed user-item interactions.</a:t>
            </a:r>
            <a:endParaRPr/>
          </a:p>
          <a:p>
            <a:pPr indent="-334327" lvl="0" marL="457200" rtl="0" algn="l">
              <a:spcBef>
                <a:spcPts val="0"/>
              </a:spcBef>
              <a:spcAft>
                <a:spcPts val="0"/>
              </a:spcAft>
              <a:buSzPct val="100000"/>
              <a:buChar char="●"/>
            </a:pPr>
            <a:r>
              <a:rPr lang="en"/>
              <a:t>Still considering users and movies, we will try, for example, to model the fact that young women tend to rate better some brands, that young men tend to rate better some other.</a:t>
            </a:r>
            <a:endParaRPr/>
          </a:p>
          <a:p>
            <a:pPr indent="-334327" lvl="0" marL="457200" rtl="0" algn="l">
              <a:spcBef>
                <a:spcPts val="0"/>
              </a:spcBef>
              <a:spcAft>
                <a:spcPts val="0"/>
              </a:spcAft>
              <a:buSzPct val="100000"/>
              <a:buChar char="●"/>
            </a:pPr>
            <a:r>
              <a:rPr lang="en"/>
              <a:t>If we manage to get such model, then, making new predictions for a user is pretty easy: we just need to look at the profile of this user and, based on this information, to determine relevant movies to suggest.</a:t>
            </a:r>
            <a:endParaRPr/>
          </a:p>
          <a:p>
            <a:pPr indent="-334327" lvl="0" marL="457200" rtl="0" algn="l">
              <a:spcBef>
                <a:spcPts val="0"/>
              </a:spcBef>
              <a:spcAft>
                <a:spcPts val="0"/>
              </a:spcAft>
              <a:buSzPct val="100000"/>
              <a:buChar char="●"/>
            </a:pPr>
            <a:r>
              <a:rPr lang="en"/>
              <a:t> new users or items can be described by their characteristics (content) and so relevant suggestions can be done for these new entities</a:t>
            </a:r>
            <a:endParaRPr/>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9" name="Google Shape;79;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0" name="Google Shape;80;p16"/>
          <p:cNvPicPr preferRelativeResize="0"/>
          <p:nvPr/>
        </p:nvPicPr>
        <p:blipFill>
          <a:blip r:embed="rId3">
            <a:alphaModFix/>
          </a:blip>
          <a:stretch>
            <a:fillRect/>
          </a:stretch>
        </p:blipFill>
        <p:spPr>
          <a:xfrm>
            <a:off x="132150" y="139825"/>
            <a:ext cx="8866500" cy="4863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86" name="Google Shape;86;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Given a specific user, we would like to automatically generate a group of recommended products that are customized to what the user has viewed/bought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Product recommendations engines are a set of algorithms that personalize customers’ shopping experience by showing them products they will most likely be interested in.</a:t>
            </a:r>
            <a:endParaRPr>
              <a:solidFill>
                <a:schemeClr val="dk1"/>
              </a:solidFill>
            </a:endParaRPr>
          </a:p>
          <a:p>
            <a:pPr indent="-387350" lvl="0" marL="457200" rtl="0" algn="l">
              <a:spcBef>
                <a:spcPts val="0"/>
              </a:spcBef>
              <a:spcAft>
                <a:spcPts val="0"/>
              </a:spcAft>
              <a:buClr>
                <a:schemeClr val="dk1"/>
              </a:buClr>
              <a:buSzPts val="2500"/>
              <a:buChar char="●"/>
            </a:pPr>
            <a:r>
              <a:rPr lang="en">
                <a:solidFill>
                  <a:schemeClr val="dk1"/>
                </a:solidFill>
              </a:rPr>
              <a:t>The group of recommended products should be generated within few milli seconds to meet the “real-time” requirements of the pipeline.</a:t>
            </a:r>
            <a:endParaRPr>
              <a:solidFill>
                <a:schemeClr val="dk1"/>
              </a:solidFill>
            </a:endParaRPr>
          </a:p>
          <a:p>
            <a:pPr indent="-387350" lvl="0" marL="457200" rtl="0" algn="l">
              <a:spcBef>
                <a:spcPts val="0"/>
              </a:spcBef>
              <a:spcAft>
                <a:spcPts val="0"/>
              </a:spcAft>
              <a:buClr>
                <a:schemeClr val="dk1"/>
              </a:buClr>
              <a:buSzPts val="2500"/>
              <a:buChar char="●"/>
            </a:pPr>
            <a:r>
              <a:rPr lang="en">
                <a:solidFill>
                  <a:schemeClr val="dk1"/>
                </a:solidFill>
              </a:rPr>
              <a:t>The model should be able to adapt to new products and new users</a:t>
            </a:r>
            <a:endParaRPr>
              <a:solidFill>
                <a:schemeClr val="dk1"/>
              </a:solidFill>
            </a:endParaRPr>
          </a:p>
          <a:p>
            <a:pPr indent="0" lvl="0" marL="457200" rtl="0" algn="l">
              <a:spcBef>
                <a:spcPts val="1200"/>
              </a:spcBef>
              <a:spcAft>
                <a:spcPts val="0"/>
              </a:spcAft>
              <a:buNone/>
            </a:pPr>
            <a:r>
              <a:t/>
            </a:r>
            <a:endParaRPr>
              <a:solidFill>
                <a:schemeClr val="dk1"/>
              </a:solidFill>
            </a:endParaRPr>
          </a:p>
          <a:p>
            <a:pPr indent="0" lvl="0" marL="457200" rtl="0" algn="l">
              <a:spcBef>
                <a:spcPts val="1200"/>
              </a:spcBef>
              <a:spcAft>
                <a:spcPts val="0"/>
              </a:spcAft>
              <a:buNone/>
            </a:pPr>
            <a:r>
              <a:t/>
            </a:r>
            <a:endParaRPr sz="1350">
              <a:solidFill>
                <a:srgbClr val="222222"/>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350">
              <a:solidFill>
                <a:srgbClr val="222222"/>
              </a:solidFill>
              <a:highlight>
                <a:srgbClr val="FFFFFF"/>
              </a:highlight>
              <a:latin typeface="Arial"/>
              <a:ea typeface="Arial"/>
              <a:cs typeface="Arial"/>
              <a:sym typeface="Arial"/>
            </a:endParaRPr>
          </a:p>
          <a:p>
            <a:pPr indent="0" lvl="0" marL="0" rtl="0" algn="l">
              <a:spcBef>
                <a:spcPts val="1200"/>
              </a:spcBef>
              <a:spcAft>
                <a:spcPts val="1200"/>
              </a:spcAft>
              <a:buNone/>
            </a:pPr>
            <a:r>
              <a:t/>
            </a:r>
            <a:endParaRPr sz="1350">
              <a:solidFill>
                <a:srgbClr val="222222"/>
              </a:solidFill>
              <a:highlight>
                <a:srgbClr val="FFFFFF"/>
              </a:highlight>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175750"/>
            <a:ext cx="8520600" cy="539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Average"/>
                <a:ea typeface="Average"/>
                <a:cs typeface="Average"/>
                <a:sym typeface="Average"/>
              </a:rPr>
              <a:t>Summary of Proposed Plan </a:t>
            </a:r>
            <a:endParaRPr>
              <a:latin typeface="Average"/>
              <a:ea typeface="Average"/>
              <a:cs typeface="Average"/>
              <a:sym typeface="Average"/>
            </a:endParaRPr>
          </a:p>
        </p:txBody>
      </p:sp>
      <p:sp>
        <p:nvSpPr>
          <p:cNvPr id="92" name="Google Shape;92;p18"/>
          <p:cNvSpPr txBox="1"/>
          <p:nvPr>
            <p:ph idx="1" type="body"/>
          </p:nvPr>
        </p:nvSpPr>
        <p:spPr>
          <a:xfrm>
            <a:off x="311700" y="1394250"/>
            <a:ext cx="8520600" cy="3655500"/>
          </a:xfrm>
          <a:prstGeom prst="rect">
            <a:avLst/>
          </a:prstGeom>
        </p:spPr>
        <p:txBody>
          <a:bodyPr anchorCtr="0" anchor="t" bIns="91425" lIns="91425" spcFirstLastPara="1" rIns="91425" wrap="square" tIns="91425">
            <a:normAutofit/>
          </a:bodyPr>
          <a:lstStyle/>
          <a:p>
            <a:pPr indent="-330200" lvl="0" marL="457200" rtl="0" algn="l">
              <a:spcBef>
                <a:spcPts val="1200"/>
              </a:spcBef>
              <a:spcAft>
                <a:spcPts val="0"/>
              </a:spcAft>
              <a:buClr>
                <a:schemeClr val="accent6"/>
              </a:buClr>
              <a:buSzPts val="1600"/>
              <a:buFont typeface="Arial"/>
              <a:buChar char="●"/>
            </a:pPr>
            <a:r>
              <a:rPr lang="en" sz="1600">
                <a:solidFill>
                  <a:schemeClr val="accent6"/>
                </a:solidFill>
              </a:rPr>
              <a:t>The model should be able to scan across all 280K+ product images and automatically generate a group of recommended products that are customized to what the user has viewed/bought in the past.</a:t>
            </a:r>
            <a:endParaRPr sz="1600">
              <a:solidFill>
                <a:schemeClr val="accent6"/>
              </a:solidFill>
            </a:endParaRPr>
          </a:p>
          <a:p>
            <a:pPr indent="-330200" lvl="0" marL="457200" rtl="0" algn="l">
              <a:spcBef>
                <a:spcPts val="0"/>
              </a:spcBef>
              <a:spcAft>
                <a:spcPts val="0"/>
              </a:spcAft>
              <a:buClr>
                <a:schemeClr val="accent6"/>
              </a:buClr>
              <a:buSzPts val="1600"/>
              <a:buChar char="●"/>
            </a:pPr>
            <a:r>
              <a:rPr lang="en" sz="1600">
                <a:solidFill>
                  <a:schemeClr val="accent6"/>
                </a:solidFill>
              </a:rPr>
              <a:t>Normalizing images and converting images to embeddings </a:t>
            </a:r>
            <a:endParaRPr sz="1600">
              <a:solidFill>
                <a:schemeClr val="accent6"/>
              </a:solidFill>
            </a:endParaRPr>
          </a:p>
          <a:p>
            <a:pPr indent="-330200" lvl="0" marL="457200" rtl="0" algn="l">
              <a:spcBef>
                <a:spcPts val="0"/>
              </a:spcBef>
              <a:spcAft>
                <a:spcPts val="0"/>
              </a:spcAft>
              <a:buClr>
                <a:schemeClr val="accent6"/>
              </a:buClr>
              <a:buSzPts val="1600"/>
              <a:buChar char="●"/>
            </a:pPr>
            <a:r>
              <a:rPr lang="en" sz="1600">
                <a:solidFill>
                  <a:schemeClr val="accent6"/>
                </a:solidFill>
              </a:rPr>
              <a:t>Transfer Learning from ResNet50 and Use Fastai hooks to retrieve image embeddings  </a:t>
            </a:r>
            <a:endParaRPr sz="1600">
              <a:solidFill>
                <a:schemeClr val="accent6"/>
              </a:solidFill>
            </a:endParaRPr>
          </a:p>
          <a:p>
            <a:pPr indent="-330200" lvl="0" marL="457200" rtl="0" algn="l">
              <a:spcBef>
                <a:spcPts val="0"/>
              </a:spcBef>
              <a:spcAft>
                <a:spcPts val="0"/>
              </a:spcAft>
              <a:buClr>
                <a:schemeClr val="accent6"/>
              </a:buClr>
              <a:buSzPts val="1600"/>
              <a:buFont typeface="Arial"/>
              <a:buChar char="●"/>
            </a:pPr>
            <a:r>
              <a:rPr lang="en" sz="1600">
                <a:solidFill>
                  <a:schemeClr val="accent6"/>
                </a:solidFill>
              </a:rPr>
              <a:t>Speed is of the essence in an eCommerce firm. The group of recommended products should be generated within some </a:t>
            </a:r>
            <a:r>
              <a:rPr lang="en" sz="1600">
                <a:solidFill>
                  <a:schemeClr val="accent6"/>
                </a:solidFill>
              </a:rPr>
              <a:t>milliseconds</a:t>
            </a:r>
            <a:r>
              <a:rPr lang="en" sz="1600">
                <a:solidFill>
                  <a:schemeClr val="accent6"/>
                </a:solidFill>
              </a:rPr>
              <a:t>  to meet the “real-time” requirements of the pipeline.</a:t>
            </a:r>
            <a:endParaRPr sz="1600">
              <a:solidFill>
                <a:schemeClr val="accent6"/>
              </a:solidFill>
            </a:endParaRPr>
          </a:p>
          <a:p>
            <a:pPr indent="-330200" lvl="0" marL="457200" rtl="0" algn="l">
              <a:spcBef>
                <a:spcPts val="0"/>
              </a:spcBef>
              <a:spcAft>
                <a:spcPts val="0"/>
              </a:spcAft>
              <a:buClr>
                <a:schemeClr val="accent6"/>
              </a:buClr>
              <a:buSzPts val="1600"/>
              <a:buChar char="●"/>
            </a:pPr>
            <a:r>
              <a:rPr lang="en" sz="1600">
                <a:solidFill>
                  <a:schemeClr val="accent6"/>
                </a:solidFill>
              </a:rPr>
              <a:t>Model should automatically learn and detect the style of fashion images passed into it without further human/machine labeling.</a:t>
            </a:r>
            <a:endParaRPr sz="1600">
              <a:solidFill>
                <a:schemeClr val="accent6"/>
              </a:solidFill>
            </a:endParaRPr>
          </a:p>
          <a:p>
            <a:pPr indent="-330200" lvl="0" marL="457200" rtl="0" algn="l">
              <a:spcBef>
                <a:spcPts val="0"/>
              </a:spcBef>
              <a:spcAft>
                <a:spcPts val="0"/>
              </a:spcAft>
              <a:buClr>
                <a:schemeClr val="accent6"/>
              </a:buClr>
              <a:buSzPts val="1600"/>
              <a:buFont typeface="Arial"/>
              <a:buChar char="●"/>
            </a:pPr>
            <a:r>
              <a:rPr lang="en" sz="1600">
                <a:solidFill>
                  <a:schemeClr val="accent6"/>
                </a:solidFill>
              </a:rPr>
              <a:t>The model should be able to adapt to new products and new users.</a:t>
            </a:r>
            <a:endParaRPr sz="1400">
              <a:solidFill>
                <a:schemeClr val="accent6"/>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Flowchart </a:t>
            </a:r>
            <a:endParaRPr/>
          </a:p>
        </p:txBody>
      </p:sp>
      <p:sp>
        <p:nvSpPr>
          <p:cNvPr id="98" name="Google Shape;98;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grpSp>
        <p:nvGrpSpPr>
          <p:cNvPr id="99" name="Google Shape;99;p19"/>
          <p:cNvGrpSpPr/>
          <p:nvPr/>
        </p:nvGrpSpPr>
        <p:grpSpPr>
          <a:xfrm>
            <a:off x="1637413" y="3726354"/>
            <a:ext cx="5957975" cy="643500"/>
            <a:chOff x="1593000" y="2322568"/>
            <a:chExt cx="5957975" cy="643500"/>
          </a:xfrm>
        </p:grpSpPr>
        <p:sp>
          <p:nvSpPr>
            <p:cNvPr id="100" name="Google Shape;100;p19"/>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9"/>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9"/>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9"/>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a:ea typeface="Roboto"/>
                  <a:cs typeface="Roboto"/>
                  <a:sym typeface="Roboto"/>
                </a:rPr>
                <a:t>Search</a:t>
              </a:r>
              <a:endParaRPr sz="1000">
                <a:solidFill>
                  <a:srgbClr val="FFFFFF"/>
                </a:solidFill>
                <a:latin typeface="Roboto"/>
                <a:ea typeface="Roboto"/>
                <a:cs typeface="Roboto"/>
                <a:sym typeface="Roboto"/>
              </a:endParaRPr>
            </a:p>
          </p:txBody>
        </p:sp>
        <p:sp>
          <p:nvSpPr>
            <p:cNvPr id="104" name="Google Shape;104;p19"/>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9"/>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04</a:t>
              </a:r>
              <a:endParaRPr sz="2600">
                <a:solidFill>
                  <a:srgbClr val="FFFFFF"/>
                </a:solidFill>
                <a:latin typeface="Roboto Thin"/>
                <a:ea typeface="Roboto Thin"/>
                <a:cs typeface="Roboto Thin"/>
                <a:sym typeface="Roboto Thin"/>
              </a:endParaRPr>
            </a:p>
          </p:txBody>
        </p:sp>
        <p:sp>
          <p:nvSpPr>
            <p:cNvPr id="106" name="Google Shape;106;p19"/>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Use ANNOY to obtain most similar images</a:t>
              </a:r>
              <a:endParaRPr sz="800">
                <a:solidFill>
                  <a:srgbClr val="A72A1E"/>
                </a:solidFill>
                <a:latin typeface="Roboto"/>
                <a:ea typeface="Roboto"/>
                <a:cs typeface="Roboto"/>
                <a:sym typeface="Roboto"/>
              </a:endParaRPr>
            </a:p>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Embeddings Centroid Detection(using mean)</a:t>
              </a:r>
              <a:endParaRPr sz="800">
                <a:solidFill>
                  <a:srgbClr val="A72A1E"/>
                </a:solidFill>
                <a:latin typeface="Roboto"/>
                <a:ea typeface="Roboto"/>
                <a:cs typeface="Roboto"/>
                <a:sym typeface="Roboto"/>
              </a:endParaRPr>
            </a:p>
          </p:txBody>
        </p:sp>
      </p:grpSp>
      <p:grpSp>
        <p:nvGrpSpPr>
          <p:cNvPr id="107" name="Google Shape;107;p19"/>
          <p:cNvGrpSpPr/>
          <p:nvPr/>
        </p:nvGrpSpPr>
        <p:grpSpPr>
          <a:xfrm>
            <a:off x="1637425" y="3049312"/>
            <a:ext cx="5957975" cy="643500"/>
            <a:chOff x="1593000" y="2322568"/>
            <a:chExt cx="5957975" cy="643500"/>
          </a:xfrm>
        </p:grpSpPr>
        <p:sp>
          <p:nvSpPr>
            <p:cNvPr id="108" name="Google Shape;108;p19"/>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9"/>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9"/>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9"/>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a:ea typeface="Roboto"/>
                  <a:cs typeface="Roboto"/>
                  <a:sym typeface="Roboto"/>
                </a:rPr>
                <a:t>Model</a:t>
              </a:r>
              <a:endParaRPr sz="1000">
                <a:solidFill>
                  <a:srgbClr val="FFFFFF"/>
                </a:solidFill>
                <a:latin typeface="Roboto"/>
                <a:ea typeface="Roboto"/>
                <a:cs typeface="Roboto"/>
                <a:sym typeface="Roboto"/>
              </a:endParaRPr>
            </a:p>
          </p:txBody>
        </p:sp>
        <p:sp>
          <p:nvSpPr>
            <p:cNvPr id="112" name="Google Shape;112;p19"/>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9"/>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114" name="Google Shape;114;p19"/>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Transfer learning from ResNet Model</a:t>
              </a:r>
              <a:endParaRPr sz="800">
                <a:solidFill>
                  <a:srgbClr val="A72A1E"/>
                </a:solidFill>
                <a:latin typeface="Roboto"/>
                <a:ea typeface="Roboto"/>
                <a:cs typeface="Roboto"/>
                <a:sym typeface="Roboto"/>
              </a:endParaRPr>
            </a:p>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Use Fastai hooks to retrieve image embeddings</a:t>
              </a:r>
              <a:endParaRPr sz="800">
                <a:solidFill>
                  <a:srgbClr val="A72A1E"/>
                </a:solidFill>
                <a:latin typeface="Roboto"/>
                <a:ea typeface="Roboto"/>
                <a:cs typeface="Roboto"/>
                <a:sym typeface="Roboto"/>
              </a:endParaRPr>
            </a:p>
          </p:txBody>
        </p:sp>
      </p:grpSp>
      <p:grpSp>
        <p:nvGrpSpPr>
          <p:cNvPr id="115" name="Google Shape;115;p19"/>
          <p:cNvGrpSpPr/>
          <p:nvPr/>
        </p:nvGrpSpPr>
        <p:grpSpPr>
          <a:xfrm>
            <a:off x="1637413" y="2372244"/>
            <a:ext cx="5957975" cy="643500"/>
            <a:chOff x="1593000" y="2322568"/>
            <a:chExt cx="5957975" cy="643500"/>
          </a:xfrm>
        </p:grpSpPr>
        <p:sp>
          <p:nvSpPr>
            <p:cNvPr id="116" name="Google Shape;116;p19"/>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9"/>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9"/>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9"/>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Prep</a:t>
              </a:r>
              <a:endParaRPr sz="1000">
                <a:solidFill>
                  <a:srgbClr val="FFFFFF"/>
                </a:solidFill>
                <a:latin typeface="Roboto"/>
                <a:ea typeface="Roboto"/>
                <a:cs typeface="Roboto"/>
                <a:sym typeface="Roboto"/>
              </a:endParaRPr>
            </a:p>
          </p:txBody>
        </p:sp>
        <p:sp>
          <p:nvSpPr>
            <p:cNvPr id="120" name="Google Shape;120;p19"/>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9"/>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122" name="Google Shape;122;p19"/>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Normalize images</a:t>
              </a:r>
              <a:endParaRPr sz="800">
                <a:solidFill>
                  <a:srgbClr val="A72A1E"/>
                </a:solidFill>
                <a:latin typeface="Roboto"/>
                <a:ea typeface="Roboto"/>
                <a:cs typeface="Roboto"/>
                <a:sym typeface="Roboto"/>
              </a:endParaRPr>
            </a:p>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Convert images to embeddings</a:t>
              </a:r>
              <a:endParaRPr sz="800">
                <a:solidFill>
                  <a:srgbClr val="A72A1E"/>
                </a:solidFill>
                <a:latin typeface="Roboto"/>
                <a:ea typeface="Roboto"/>
                <a:cs typeface="Roboto"/>
                <a:sym typeface="Roboto"/>
              </a:endParaRPr>
            </a:p>
          </p:txBody>
        </p:sp>
      </p:grpSp>
      <p:grpSp>
        <p:nvGrpSpPr>
          <p:cNvPr id="123" name="Google Shape;123;p19"/>
          <p:cNvGrpSpPr/>
          <p:nvPr/>
        </p:nvGrpSpPr>
        <p:grpSpPr>
          <a:xfrm>
            <a:off x="1637413" y="1695210"/>
            <a:ext cx="5957975" cy="643500"/>
            <a:chOff x="1593000" y="2322568"/>
            <a:chExt cx="5957975" cy="643500"/>
          </a:xfrm>
        </p:grpSpPr>
        <p:sp>
          <p:nvSpPr>
            <p:cNvPr id="124" name="Google Shape;124;p19"/>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9"/>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9"/>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9"/>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Data </a:t>
              </a:r>
              <a:endParaRPr sz="1000">
                <a:solidFill>
                  <a:srgbClr val="FFFFFF"/>
                </a:solidFill>
                <a:latin typeface="Roboto"/>
                <a:ea typeface="Roboto"/>
                <a:cs typeface="Roboto"/>
                <a:sym typeface="Roboto"/>
              </a:endParaRPr>
            </a:p>
          </p:txBody>
        </p:sp>
        <p:sp>
          <p:nvSpPr>
            <p:cNvPr id="128" name="Google Shape;128;p19"/>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9"/>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130" name="Google Shape;130;p19"/>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Train:200 images </a:t>
              </a:r>
              <a:endParaRPr sz="800">
                <a:solidFill>
                  <a:srgbClr val="A72A1E"/>
                </a:solidFill>
                <a:latin typeface="Roboto"/>
                <a:ea typeface="Roboto"/>
                <a:cs typeface="Roboto"/>
                <a:sym typeface="Roboto"/>
              </a:endParaRPr>
            </a:p>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Validation: 40k images</a:t>
              </a:r>
              <a:endParaRPr sz="800">
                <a:solidFill>
                  <a:srgbClr val="A72A1E"/>
                </a:solidFill>
                <a:latin typeface="Roboto"/>
                <a:ea typeface="Roboto"/>
                <a:cs typeface="Roboto"/>
                <a:sym typeface="Roboto"/>
              </a:endParaRPr>
            </a:p>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Test:40k images</a:t>
              </a:r>
              <a:endParaRPr sz="800">
                <a:solidFill>
                  <a:srgbClr val="A72A1E"/>
                </a:solidFill>
                <a:latin typeface="Roboto"/>
                <a:ea typeface="Roboto"/>
                <a:cs typeface="Roboto"/>
                <a:sym typeface="Roboto"/>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Description of Datasets</a:t>
            </a:r>
            <a:endParaRPr/>
          </a:p>
        </p:txBody>
      </p:sp>
      <p:sp>
        <p:nvSpPr>
          <p:cNvPr id="136" name="Google Shape;136;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316706" lvl="0" marL="457200" rtl="0" algn="l">
              <a:spcBef>
                <a:spcPts val="0"/>
              </a:spcBef>
              <a:spcAft>
                <a:spcPts val="0"/>
              </a:spcAft>
              <a:buClr>
                <a:schemeClr val="dk1"/>
              </a:buClr>
              <a:buSzPct val="100000"/>
              <a:buChar char="●"/>
            </a:pPr>
            <a:r>
              <a:rPr lang="en" sz="1500">
                <a:solidFill>
                  <a:schemeClr val="dk1"/>
                </a:solidFill>
              </a:rPr>
              <a:t>DeepFashion contains over 800,000 diverse fashion images ranging from well-posed shop images to unconstrained consumer photos, constituting the largest visual fashion analysis database.</a:t>
            </a:r>
            <a:endParaRPr sz="1500">
              <a:solidFill>
                <a:schemeClr val="dk1"/>
              </a:solidFill>
            </a:endParaRPr>
          </a:p>
          <a:p>
            <a:pPr indent="-316706" lvl="0" marL="457200" rtl="0" algn="l">
              <a:spcBef>
                <a:spcPts val="0"/>
              </a:spcBef>
              <a:spcAft>
                <a:spcPts val="0"/>
              </a:spcAft>
              <a:buClr>
                <a:schemeClr val="dk1"/>
              </a:buClr>
              <a:buSzPct val="100000"/>
              <a:buChar char="●"/>
            </a:pPr>
            <a:r>
              <a:rPr lang="en" sz="1500">
                <a:solidFill>
                  <a:schemeClr val="dk1"/>
                </a:solidFill>
              </a:rPr>
              <a:t>We are only pass images into the model, the model does not ingest additional attributes/descriptions/product details</a:t>
            </a:r>
            <a:endParaRPr sz="2200">
              <a:solidFill>
                <a:schemeClr val="dk1"/>
              </a:solidFill>
            </a:endParaRPr>
          </a:p>
          <a:p>
            <a:pPr indent="-316706" lvl="0" marL="457200" rtl="0" algn="l">
              <a:spcBef>
                <a:spcPts val="0"/>
              </a:spcBef>
              <a:spcAft>
                <a:spcPts val="0"/>
              </a:spcAft>
              <a:buClr>
                <a:schemeClr val="dk1"/>
              </a:buClr>
              <a:buSzPct val="100000"/>
              <a:buChar char="●"/>
            </a:pPr>
            <a:r>
              <a:rPr lang="en" sz="1500">
                <a:solidFill>
                  <a:schemeClr val="dk1"/>
                </a:solidFill>
              </a:rPr>
              <a:t>We will be using a subset of</a:t>
            </a:r>
            <a:r>
              <a:rPr lang="en" sz="1500">
                <a:solidFill>
                  <a:schemeClr val="dk1"/>
                </a:solidFill>
                <a:uFill>
                  <a:noFill/>
                </a:uFill>
                <a:hlinkClick r:id="rId3">
                  <a:extLst>
                    <a:ext uri="{A12FA001-AC4F-418D-AE19-62706E023703}">
                      <ahyp:hlinkClr val="tx"/>
                    </a:ext>
                  </a:extLst>
                </a:hlinkClick>
              </a:rPr>
              <a:t> </a:t>
            </a:r>
            <a:r>
              <a:rPr lang="en" sz="1500" u="sng">
                <a:solidFill>
                  <a:schemeClr val="dk1"/>
                </a:solidFill>
                <a:hlinkClick r:id="rId4">
                  <a:extLst>
                    <a:ext uri="{A12FA001-AC4F-418D-AE19-62706E023703}">
                      <ahyp:hlinkClr val="tx"/>
                    </a:ext>
                  </a:extLst>
                </a:hlinkClick>
              </a:rPr>
              <a:t>DeepFashion</a:t>
            </a:r>
            <a:r>
              <a:rPr lang="en" sz="1500">
                <a:solidFill>
                  <a:schemeClr val="dk1"/>
                </a:solidFill>
              </a:rPr>
              <a:t> data open-sourced by Liu Z. et al., The Chinese University of Hong Kong. </a:t>
            </a:r>
            <a:endParaRPr sz="1500">
              <a:solidFill>
                <a:schemeClr val="dk1"/>
              </a:solidFill>
            </a:endParaRPr>
          </a:p>
          <a:p>
            <a:pPr indent="-316706" lvl="0" marL="457200" rtl="0" algn="l">
              <a:spcBef>
                <a:spcPts val="0"/>
              </a:spcBef>
              <a:spcAft>
                <a:spcPts val="0"/>
              </a:spcAft>
              <a:buClr>
                <a:schemeClr val="dk1"/>
              </a:buClr>
              <a:buSzPct val="100000"/>
              <a:buChar char="●"/>
            </a:pPr>
            <a:r>
              <a:rPr lang="en" sz="1500">
                <a:solidFill>
                  <a:schemeClr val="dk1"/>
                </a:solidFill>
              </a:rPr>
              <a:t>Subset data consists of 280K fashion images across 46 categories.</a:t>
            </a:r>
            <a:endParaRPr sz="1500">
              <a:solidFill>
                <a:schemeClr val="dk1"/>
              </a:solidFill>
            </a:endParaRPr>
          </a:p>
          <a:p>
            <a:pPr indent="-316706" lvl="0" marL="457200" rtl="0" algn="l">
              <a:spcBef>
                <a:spcPts val="0"/>
              </a:spcBef>
              <a:spcAft>
                <a:spcPts val="0"/>
              </a:spcAft>
              <a:buClr>
                <a:schemeClr val="dk1"/>
              </a:buClr>
              <a:buSzPct val="100000"/>
              <a:buChar char="●"/>
            </a:pPr>
            <a:r>
              <a:rPr lang="en" sz="1500">
                <a:solidFill>
                  <a:schemeClr val="dk1"/>
                </a:solidFill>
              </a:rPr>
              <a:t>The dataset consists of 1 image folder consisting of 5,621 sub-folders and 3 CSV files, consisting of information like:</a:t>
            </a:r>
            <a:endParaRPr sz="1500">
              <a:solidFill>
                <a:schemeClr val="dk1"/>
              </a:solidFill>
            </a:endParaRPr>
          </a:p>
          <a:p>
            <a:pPr indent="0" lvl="0" marL="457200" rtl="0" algn="l">
              <a:spcBef>
                <a:spcPts val="1200"/>
              </a:spcBef>
              <a:spcAft>
                <a:spcPts val="0"/>
              </a:spcAft>
              <a:buNone/>
            </a:pPr>
            <a:r>
              <a:rPr lang="en" sz="1500">
                <a:solidFill>
                  <a:schemeClr val="dk1"/>
                </a:solidFill>
              </a:rPr>
              <a:t>• Image IDs</a:t>
            </a:r>
            <a:endParaRPr sz="1500">
              <a:solidFill>
                <a:schemeClr val="dk1"/>
              </a:solidFill>
            </a:endParaRPr>
          </a:p>
          <a:p>
            <a:pPr indent="0" lvl="0" marL="457200" rtl="0" algn="l">
              <a:spcBef>
                <a:spcPts val="1200"/>
              </a:spcBef>
              <a:spcAft>
                <a:spcPts val="0"/>
              </a:spcAft>
              <a:buNone/>
            </a:pPr>
            <a:r>
              <a:rPr lang="en" sz="1500">
                <a:solidFill>
                  <a:schemeClr val="dk1"/>
                </a:solidFill>
              </a:rPr>
              <a:t>• Image paths in the folder </a:t>
            </a:r>
            <a:endParaRPr sz="1500">
              <a:solidFill>
                <a:schemeClr val="dk1"/>
              </a:solidFill>
            </a:endParaRPr>
          </a:p>
          <a:p>
            <a:pPr indent="0" lvl="0" marL="457200" rtl="0" algn="l">
              <a:spcBef>
                <a:spcPts val="1200"/>
              </a:spcBef>
              <a:spcAft>
                <a:spcPts val="0"/>
              </a:spcAft>
              <a:buNone/>
            </a:pPr>
            <a:r>
              <a:rPr lang="en" sz="1500">
                <a:solidFill>
                  <a:schemeClr val="dk1"/>
                </a:solidFill>
              </a:rPr>
              <a:t>• 46 image categories mapping </a:t>
            </a:r>
            <a:endParaRPr sz="1500">
              <a:solidFill>
                <a:schemeClr val="dk1"/>
              </a:solidFill>
            </a:endParaRPr>
          </a:p>
          <a:p>
            <a:pPr indent="0" lvl="0" marL="457200" rtl="0" algn="l">
              <a:spcBef>
                <a:spcPts val="1200"/>
              </a:spcBef>
              <a:spcAft>
                <a:spcPts val="1200"/>
              </a:spcAft>
              <a:buNone/>
            </a:pPr>
            <a:r>
              <a:rPr lang="en" sz="1500">
                <a:solidFill>
                  <a:schemeClr val="dk1"/>
                </a:solidFill>
              </a:rPr>
              <a:t>• Image split into approximate 200K Train, 40K Test, and 40K Validation</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Experimental S</a:t>
            </a:r>
            <a:r>
              <a:rPr lang="en"/>
              <a:t>etup</a:t>
            </a:r>
            <a:r>
              <a:rPr lang="en"/>
              <a:t> </a:t>
            </a:r>
            <a:endParaRPr/>
          </a:p>
        </p:txBody>
      </p:sp>
      <p:sp>
        <p:nvSpPr>
          <p:cNvPr id="142" name="Google Shape;142;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440"/>
              <a:buNone/>
            </a:pPr>
            <a:r>
              <a:rPr lang="en" sz="1620"/>
              <a:t>We have dataset of 280k images, 200k for training, 40k for validating and 40k for testing.</a:t>
            </a:r>
            <a:endParaRPr sz="1620"/>
          </a:p>
          <a:p>
            <a:pPr indent="0" lvl="0" marL="0" rtl="0" algn="l">
              <a:lnSpc>
                <a:spcPct val="95000"/>
              </a:lnSpc>
              <a:spcBef>
                <a:spcPts val="1200"/>
              </a:spcBef>
              <a:spcAft>
                <a:spcPts val="0"/>
              </a:spcAft>
              <a:buSzPts val="440"/>
              <a:buNone/>
            </a:pPr>
            <a:r>
              <a:rPr lang="en" sz="1620"/>
              <a:t>A simpler setup involves uploading dataset to google drive and running the code in colab platform with python 3.6+ version , which provides with the appropriate GPU’s necessary for performing calculations.</a:t>
            </a:r>
            <a:endParaRPr sz="1620"/>
          </a:p>
          <a:p>
            <a:pPr indent="0" lvl="0" marL="0" rtl="0" algn="l">
              <a:lnSpc>
                <a:spcPct val="95000"/>
              </a:lnSpc>
              <a:spcBef>
                <a:spcPts val="1200"/>
              </a:spcBef>
              <a:spcAft>
                <a:spcPts val="0"/>
              </a:spcAft>
              <a:buSzPts val="440"/>
              <a:buNone/>
            </a:pPr>
            <a:r>
              <a:rPr lang="en" sz="1620"/>
              <a:t>Necessaries</a:t>
            </a:r>
            <a:r>
              <a:rPr lang="en" sz="1620"/>
              <a:t> Libraries - </a:t>
            </a:r>
            <a:endParaRPr sz="1620"/>
          </a:p>
          <a:p>
            <a:pPr indent="-331470" lvl="0" marL="457200" rtl="0" algn="l">
              <a:lnSpc>
                <a:spcPct val="95000"/>
              </a:lnSpc>
              <a:spcBef>
                <a:spcPts val="1200"/>
              </a:spcBef>
              <a:spcAft>
                <a:spcPts val="0"/>
              </a:spcAft>
              <a:buSzPts val="1620"/>
              <a:buChar char="●"/>
            </a:pPr>
            <a:r>
              <a:rPr lang="en" sz="1620"/>
              <a:t>matplotlib</a:t>
            </a:r>
            <a:endParaRPr sz="1620"/>
          </a:p>
          <a:p>
            <a:pPr indent="-331470" lvl="0" marL="457200" rtl="0" algn="l">
              <a:lnSpc>
                <a:spcPct val="95000"/>
              </a:lnSpc>
              <a:spcBef>
                <a:spcPts val="0"/>
              </a:spcBef>
              <a:spcAft>
                <a:spcPts val="0"/>
              </a:spcAft>
              <a:buSzPts val="1620"/>
              <a:buChar char="●"/>
            </a:pPr>
            <a:r>
              <a:rPr lang="en" sz="1620"/>
              <a:t>Numpy</a:t>
            </a:r>
            <a:endParaRPr sz="1620"/>
          </a:p>
          <a:p>
            <a:pPr indent="-331470" lvl="0" marL="457200" rtl="0" algn="l">
              <a:lnSpc>
                <a:spcPct val="95000"/>
              </a:lnSpc>
              <a:spcBef>
                <a:spcPts val="0"/>
              </a:spcBef>
              <a:spcAft>
                <a:spcPts val="0"/>
              </a:spcAft>
              <a:buSzPts val="1620"/>
              <a:buChar char="●"/>
            </a:pPr>
            <a:r>
              <a:rPr lang="en" sz="1620"/>
              <a:t>Fastai</a:t>
            </a:r>
            <a:endParaRPr sz="1620"/>
          </a:p>
          <a:p>
            <a:pPr indent="-331470" lvl="0" marL="457200" rtl="0" algn="l">
              <a:lnSpc>
                <a:spcPct val="95000"/>
              </a:lnSpc>
              <a:spcBef>
                <a:spcPts val="0"/>
              </a:spcBef>
              <a:spcAft>
                <a:spcPts val="0"/>
              </a:spcAft>
              <a:buSzPts val="1620"/>
              <a:buChar char="●"/>
            </a:pPr>
            <a:r>
              <a:rPr lang="en" sz="1620"/>
              <a:t>ANNOY</a:t>
            </a:r>
            <a:endParaRPr sz="1620"/>
          </a:p>
          <a:p>
            <a:pPr indent="-331470" lvl="0" marL="457200" rtl="0" algn="l">
              <a:lnSpc>
                <a:spcPct val="95000"/>
              </a:lnSpc>
              <a:spcBef>
                <a:spcPts val="0"/>
              </a:spcBef>
              <a:spcAft>
                <a:spcPts val="0"/>
              </a:spcAft>
              <a:buSzPts val="1620"/>
              <a:buChar char="●"/>
            </a:pPr>
            <a:r>
              <a:rPr lang="en" sz="1620"/>
              <a:t>torc</a:t>
            </a:r>
            <a:r>
              <a:rPr lang="en" sz="1620"/>
              <a:t>h</a:t>
            </a:r>
            <a:endParaRPr sz="1320"/>
          </a:p>
          <a:p>
            <a:pPr indent="0" lvl="0" marL="0" rtl="0" algn="l">
              <a:lnSpc>
                <a:spcPct val="95000"/>
              </a:lnSpc>
              <a:spcBef>
                <a:spcPts val="1200"/>
              </a:spcBef>
              <a:spcAft>
                <a:spcPts val="0"/>
              </a:spcAft>
              <a:buSzPts val="440"/>
              <a:buNone/>
            </a:pPr>
            <a:r>
              <a:t/>
            </a:r>
            <a:endParaRPr sz="1320"/>
          </a:p>
          <a:p>
            <a:pPr indent="0" lvl="0" marL="0" rtl="0" algn="l">
              <a:lnSpc>
                <a:spcPct val="95000"/>
              </a:lnSpc>
              <a:spcBef>
                <a:spcPts val="1200"/>
              </a:spcBef>
              <a:spcAft>
                <a:spcPts val="0"/>
              </a:spcAft>
              <a:buSzPts val="440"/>
              <a:buNone/>
            </a:pPr>
            <a:r>
              <a:t/>
            </a:r>
            <a:endParaRPr sz="1320"/>
          </a:p>
          <a:p>
            <a:pPr indent="0" lvl="0" marL="0" rtl="0" algn="l">
              <a:lnSpc>
                <a:spcPct val="95000"/>
              </a:lnSpc>
              <a:spcBef>
                <a:spcPts val="1200"/>
              </a:spcBef>
              <a:spcAft>
                <a:spcPts val="1200"/>
              </a:spcAft>
              <a:buSzPts val="440"/>
              <a:buNone/>
            </a:pPr>
            <a:r>
              <a:t/>
            </a:r>
            <a:endParaRPr sz="1320"/>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